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34"/>
  </p:handoutMasterIdLst>
  <p:sldIdLst>
    <p:sldId id="258" r:id="rId3"/>
    <p:sldId id="916" r:id="rId4"/>
    <p:sldId id="259" r:id="rId5"/>
    <p:sldId id="268" r:id="rId7"/>
    <p:sldId id="1389" r:id="rId8"/>
    <p:sldId id="1390" r:id="rId9"/>
    <p:sldId id="1391" r:id="rId10"/>
    <p:sldId id="756" r:id="rId11"/>
    <p:sldId id="757" r:id="rId12"/>
    <p:sldId id="753" r:id="rId13"/>
    <p:sldId id="752" r:id="rId14"/>
    <p:sldId id="754" r:id="rId15"/>
    <p:sldId id="755" r:id="rId16"/>
    <p:sldId id="400" r:id="rId17"/>
    <p:sldId id="454" r:id="rId18"/>
    <p:sldId id="719" r:id="rId19"/>
    <p:sldId id="720" r:id="rId20"/>
    <p:sldId id="721" r:id="rId21"/>
    <p:sldId id="1533" r:id="rId22"/>
    <p:sldId id="1644" r:id="rId23"/>
    <p:sldId id="1645" r:id="rId24"/>
    <p:sldId id="1534" r:id="rId25"/>
    <p:sldId id="1535" r:id="rId26"/>
    <p:sldId id="1536" r:id="rId27"/>
    <p:sldId id="1537" r:id="rId28"/>
    <p:sldId id="1500" r:id="rId29"/>
    <p:sldId id="1501" r:id="rId30"/>
    <p:sldId id="1502" r:id="rId31"/>
    <p:sldId id="1503" r:id="rId32"/>
    <p:sldId id="1504" r:id="rId33"/>
    <p:sldId id="1505" r:id="rId34"/>
    <p:sldId id="1506" r:id="rId35"/>
    <p:sldId id="1507" r:id="rId36"/>
    <p:sldId id="1508" r:id="rId37"/>
    <p:sldId id="1509" r:id="rId38"/>
    <p:sldId id="1510" r:id="rId39"/>
    <p:sldId id="1511" r:id="rId40"/>
    <p:sldId id="1512" r:id="rId41"/>
    <p:sldId id="1539" r:id="rId42"/>
    <p:sldId id="1540" r:id="rId43"/>
    <p:sldId id="1513" r:id="rId44"/>
    <p:sldId id="1514" r:id="rId45"/>
    <p:sldId id="1515" r:id="rId46"/>
    <p:sldId id="1516" r:id="rId47"/>
    <p:sldId id="1517" r:id="rId48"/>
    <p:sldId id="1518" r:id="rId49"/>
    <p:sldId id="1519" r:id="rId50"/>
    <p:sldId id="1520" r:id="rId51"/>
    <p:sldId id="1521" r:id="rId52"/>
    <p:sldId id="1522" r:id="rId53"/>
    <p:sldId id="1523" r:id="rId54"/>
    <p:sldId id="1524" r:id="rId55"/>
    <p:sldId id="1525" r:id="rId56"/>
    <p:sldId id="1526" r:id="rId57"/>
    <p:sldId id="1527" r:id="rId58"/>
    <p:sldId id="1528" r:id="rId59"/>
    <p:sldId id="1529" r:id="rId60"/>
    <p:sldId id="1530" r:id="rId61"/>
    <p:sldId id="1531" r:id="rId62"/>
    <p:sldId id="1532" r:id="rId63"/>
    <p:sldId id="365" r:id="rId64"/>
    <p:sldId id="1220" r:id="rId65"/>
    <p:sldId id="1221" r:id="rId66"/>
    <p:sldId id="556" r:id="rId67"/>
    <p:sldId id="1034" r:id="rId68"/>
    <p:sldId id="1092" r:id="rId69"/>
    <p:sldId id="1093" r:id="rId70"/>
    <p:sldId id="1094" r:id="rId71"/>
    <p:sldId id="1095" r:id="rId72"/>
    <p:sldId id="1096" r:id="rId73"/>
    <p:sldId id="832" r:id="rId74"/>
    <p:sldId id="833" r:id="rId75"/>
    <p:sldId id="834" r:id="rId76"/>
    <p:sldId id="835" r:id="rId77"/>
    <p:sldId id="875" r:id="rId78"/>
    <p:sldId id="1089" r:id="rId79"/>
    <p:sldId id="1090" r:id="rId80"/>
    <p:sldId id="1538" r:id="rId81"/>
    <p:sldId id="1091" r:id="rId82"/>
    <p:sldId id="1167" r:id="rId83"/>
    <p:sldId id="1222" r:id="rId84"/>
    <p:sldId id="977" r:id="rId85"/>
    <p:sldId id="1387" r:id="rId86"/>
    <p:sldId id="1388" r:id="rId87"/>
    <p:sldId id="761" r:id="rId88"/>
    <p:sldId id="762" r:id="rId89"/>
    <p:sldId id="763" r:id="rId90"/>
    <p:sldId id="1292" r:id="rId91"/>
    <p:sldId id="1291" r:id="rId92"/>
    <p:sldId id="1293" r:id="rId93"/>
    <p:sldId id="1294" r:id="rId94"/>
    <p:sldId id="1295" r:id="rId95"/>
    <p:sldId id="1297" r:id="rId96"/>
    <p:sldId id="1296" r:id="rId97"/>
    <p:sldId id="1299" r:id="rId98"/>
    <p:sldId id="1298" r:id="rId99"/>
    <p:sldId id="1334" r:id="rId100"/>
    <p:sldId id="1335" r:id="rId101"/>
    <p:sldId id="1336" r:id="rId102"/>
    <p:sldId id="1338" r:id="rId103"/>
    <p:sldId id="1339" r:id="rId104"/>
    <p:sldId id="1340" r:id="rId105"/>
    <p:sldId id="1341" r:id="rId106"/>
    <p:sldId id="1342" r:id="rId107"/>
    <p:sldId id="1343" r:id="rId108"/>
    <p:sldId id="1344" r:id="rId109"/>
    <p:sldId id="1541" r:id="rId110"/>
    <p:sldId id="1542" r:id="rId111"/>
    <p:sldId id="1543" r:id="rId112"/>
    <p:sldId id="1544" r:id="rId113"/>
    <p:sldId id="1545" r:id="rId114"/>
    <p:sldId id="1378" r:id="rId115"/>
    <p:sldId id="1381" r:id="rId116"/>
    <p:sldId id="1382" r:id="rId117"/>
    <p:sldId id="1383" r:id="rId118"/>
    <p:sldId id="1384" r:id="rId119"/>
    <p:sldId id="1380" r:id="rId120"/>
    <p:sldId id="1385" r:id="rId121"/>
    <p:sldId id="1386" r:id="rId122"/>
    <p:sldId id="1021" r:id="rId123"/>
    <p:sldId id="638" r:id="rId124"/>
    <p:sldId id="1022" r:id="rId125"/>
    <p:sldId id="876" r:id="rId126"/>
    <p:sldId id="737" r:id="rId127"/>
    <p:sldId id="730" r:id="rId128"/>
    <p:sldId id="1287" r:id="rId129"/>
    <p:sldId id="1333" r:id="rId130"/>
    <p:sldId id="282" r:id="rId131"/>
    <p:sldId id="554" r:id="rId132"/>
    <p:sldId id="285"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0212"/>
    <a:srgbClr val="D34BD9"/>
    <a:srgbClr val="09B6A4"/>
    <a:srgbClr val="2AAFB4"/>
    <a:srgbClr val="527FFF"/>
    <a:srgbClr val="0C0C0C"/>
    <a:srgbClr val="161E2D"/>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8" Type="http://schemas.openxmlformats.org/officeDocument/2006/relationships/commentAuthors" Target="commentAuthors.xml"/><Relationship Id="rId137" Type="http://schemas.openxmlformats.org/officeDocument/2006/relationships/tableStyles" Target="tableStyles.xml"/><Relationship Id="rId136" Type="http://schemas.openxmlformats.org/officeDocument/2006/relationships/viewProps" Target="viewProps.xml"/><Relationship Id="rId135" Type="http://schemas.openxmlformats.org/officeDocument/2006/relationships/presProps" Target="presProps.xml"/><Relationship Id="rId134" Type="http://schemas.openxmlformats.org/officeDocument/2006/relationships/handoutMaster" Target="handoutMasters/handoutMaster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27.png"/><Relationship Id="rId4" Type="http://schemas.openxmlformats.org/officeDocument/2006/relationships/image" Target="../media/image1.sv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7.xml"/><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48.png"/><Relationship Id="rId1" Type="http://schemas.openxmlformats.org/officeDocument/2006/relationships/image" Target="../media/image173.png"/></Relationships>
</file>

<file path=ppt/slides/_rels/slide101.xml.rels><?xml version="1.0" encoding="UTF-8" standalone="yes"?>
<Relationships xmlns="http://schemas.openxmlformats.org/package/2006/relationships"><Relationship Id="rId8" Type="http://schemas.openxmlformats.org/officeDocument/2006/relationships/notesSlide" Target="../notesSlides/notesSlide49.xml"/><Relationship Id="rId7"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79.png"/><Relationship Id="rId4" Type="http://schemas.openxmlformats.org/officeDocument/2006/relationships/image" Target="../media/image178.png"/><Relationship Id="rId3" Type="http://schemas.openxmlformats.org/officeDocument/2006/relationships/image" Target="../media/image177.png"/><Relationship Id="rId2" Type="http://schemas.openxmlformats.org/officeDocument/2006/relationships/image" Target="../media/image148.png"/><Relationship Id="rId1" Type="http://schemas.openxmlformats.org/officeDocument/2006/relationships/image" Target="../media/image176.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181.png"/><Relationship Id="rId1" Type="http://schemas.openxmlformats.org/officeDocument/2006/relationships/image" Target="../media/image180.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181.png"/><Relationship Id="rId1" Type="http://schemas.openxmlformats.org/officeDocument/2006/relationships/image" Target="../media/image182.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181.png"/><Relationship Id="rId1" Type="http://schemas.openxmlformats.org/officeDocument/2006/relationships/image" Target="../media/image183.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181.png"/><Relationship Id="rId1" Type="http://schemas.openxmlformats.org/officeDocument/2006/relationships/image" Target="../media/image184.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181.png"/><Relationship Id="rId1" Type="http://schemas.openxmlformats.org/officeDocument/2006/relationships/image" Target="../media/image185.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86.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88.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89.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90.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91.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192.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193.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194.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95.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196.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199.png"/><Relationship Id="rId1" Type="http://schemas.openxmlformats.org/officeDocument/2006/relationships/image" Target="../media/image198.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0.png"/><Relationship Id="rId2" Type="http://schemas.openxmlformats.org/officeDocument/2006/relationships/image" Target="../media/image201.png"/><Relationship Id="rId1" Type="http://schemas.openxmlformats.org/officeDocument/2006/relationships/image" Target="../media/image1.jpeg"/></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03.png"/><Relationship Id="rId1" Type="http://schemas.openxmlformats.org/officeDocument/2006/relationships/image" Target="../media/image202.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5.png"/><Relationship Id="rId1" Type="http://schemas.openxmlformats.org/officeDocument/2006/relationships/image" Target="../media/image20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image" Target="../media/image206.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9.png"/><Relationship Id="rId1" Type="http://schemas.openxmlformats.org/officeDocument/2006/relationships/image" Target="../media/image208.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1.png"/><Relationship Id="rId1" Type="http://schemas.openxmlformats.org/officeDocument/2006/relationships/image" Target="../media/image210.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14.png"/></Relationships>
</file>

<file path=ppt/slides/_rels/slide128.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29.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68.xml"/><Relationship Id="rId17" Type="http://schemas.openxmlformats.org/officeDocument/2006/relationships/slideLayout" Target="../slideLayouts/slideLayout1.xml"/><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14.png"/><Relationship Id="rId13" Type="http://schemas.openxmlformats.org/officeDocument/2006/relationships/hyperlink" Target="https://dev.to/weder96" TargetMode="Externa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image" Target="../media/image3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svg"/><Relationship Id="rId3" Type="http://schemas.openxmlformats.org/officeDocument/2006/relationships/image" Target="../media/image39.png"/><Relationship Id="rId25" Type="http://schemas.openxmlformats.org/officeDocument/2006/relationships/slideLayout" Target="../slideLayouts/slideLayout7.xml"/><Relationship Id="rId24" Type="http://schemas.openxmlformats.org/officeDocument/2006/relationships/image" Target="../media/image57.png"/><Relationship Id="rId23" Type="http://schemas.openxmlformats.org/officeDocument/2006/relationships/image" Target="../media/image56.png"/><Relationship Id="rId22" Type="http://schemas.openxmlformats.org/officeDocument/2006/relationships/image" Target="../media/image55.png"/><Relationship Id="rId21" Type="http://schemas.openxmlformats.org/officeDocument/2006/relationships/image" Target="../media/image54.png"/><Relationship Id="rId20" Type="http://schemas.openxmlformats.org/officeDocument/2006/relationships/image" Target="../media/image53.png"/><Relationship Id="rId2" Type="http://schemas.openxmlformats.org/officeDocument/2006/relationships/image" Target="../media/image38.png"/><Relationship Id="rId19" Type="http://schemas.openxmlformats.org/officeDocument/2006/relationships/image" Target="../media/image52.png"/><Relationship Id="rId18" Type="http://schemas.openxmlformats.org/officeDocument/2006/relationships/image" Target="../media/image51.png"/><Relationship Id="rId17" Type="http://schemas.openxmlformats.org/officeDocument/2006/relationships/image" Target="../media/image6.svg"/><Relationship Id="rId16" Type="http://schemas.openxmlformats.org/officeDocument/2006/relationships/image" Target="../media/image50.png"/><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5.svg"/><Relationship Id="rId10" Type="http://schemas.openxmlformats.org/officeDocument/2006/relationships/image" Target="../media/image45.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0.png"/><Relationship Id="rId6" Type="http://schemas.openxmlformats.org/officeDocument/2006/relationships/image" Target="../media/image22.png"/><Relationship Id="rId5" Type="http://schemas.openxmlformats.org/officeDocument/2006/relationships/image" Target="../media/image59.png"/><Relationship Id="rId4" Type="http://schemas.openxmlformats.org/officeDocument/2006/relationships/image" Target="../media/image56.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58.png"/></Relationships>
</file>

<file path=ppt/slides/_rels/slide18.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58.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6.png"/><Relationship Id="rId3" Type="http://schemas.openxmlformats.org/officeDocument/2006/relationships/image" Target="../media/image44.png"/><Relationship Id="rId2" Type="http://schemas.openxmlformats.org/officeDocument/2006/relationships/image" Target="../media/image65.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svg"/><Relationship Id="rId3" Type="http://schemas.openxmlformats.org/officeDocument/2006/relationships/image" Target="../media/image39.png"/><Relationship Id="rId2" Type="http://schemas.openxmlformats.org/officeDocument/2006/relationships/image" Target="../media/image69.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3.png"/><Relationship Id="rId2" Type="http://schemas.openxmlformats.org/officeDocument/2006/relationships/image" Target="../media/image70.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71.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1.png"/><Relationship Id="rId2" Type="http://schemas.openxmlformats.org/officeDocument/2006/relationships/image" Target="../media/image72.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7.png"/><Relationship Id="rId2" Type="http://schemas.openxmlformats.org/officeDocument/2006/relationships/image" Target="../media/image73.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png"/><Relationship Id="rId1" Type="http://schemas.openxmlformats.org/officeDocument/2006/relationships/image" Target="../media/image76.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hyperlink" Target="https://dev.to/weder96" TargetMode="External"/><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hyperlink" Target="https://twitter.com/weder96" TargetMode="External"/><Relationship Id="rId10" Type="http://schemas.openxmlformats.org/officeDocument/2006/relationships/image" Target="../media/image10.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78.png"/><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image" Target="../media/image39.png"/><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image" Target="../media/image7.svg"/><Relationship Id="rId3" Type="http://schemas.openxmlformats.org/officeDocument/2006/relationships/image" Target="../media/image78.png"/><Relationship Id="rId2" Type="http://schemas.openxmlformats.org/officeDocument/2006/relationships/image" Target="../media/image44.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0.png"/><Relationship Id="rId7" Type="http://schemas.openxmlformats.org/officeDocument/2006/relationships/image" Target="../media/image8.svg"/><Relationship Id="rId6" Type="http://schemas.openxmlformats.org/officeDocument/2006/relationships/image" Target="../media/image79.png"/><Relationship Id="rId5" Type="http://schemas.openxmlformats.org/officeDocument/2006/relationships/image" Target="../media/image40.png"/><Relationship Id="rId4" Type="http://schemas.openxmlformats.org/officeDocument/2006/relationships/image" Target="../media/image7.svg"/><Relationship Id="rId3" Type="http://schemas.openxmlformats.org/officeDocument/2006/relationships/image" Target="../media/image78.png"/><Relationship Id="rId2" Type="http://schemas.openxmlformats.org/officeDocument/2006/relationships/image" Target="../media/image44.png"/><Relationship Id="rId11" Type="http://schemas.openxmlformats.org/officeDocument/2006/relationships/notesSlide" Target="../notesSlides/notesSlide3.xml"/><Relationship Id="rId10" Type="http://schemas.openxmlformats.org/officeDocument/2006/relationships/slideLayout" Target="../slideLayouts/slideLayout7.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81.png"/></Relationships>
</file>

<file path=ppt/slides/_rels/slide34.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84.png"/><Relationship Id="rId7" Type="http://schemas.openxmlformats.org/officeDocument/2006/relationships/image" Target="../media/image11.svg"/><Relationship Id="rId6" Type="http://schemas.openxmlformats.org/officeDocument/2006/relationships/image" Target="../media/image83.png"/><Relationship Id="rId5" Type="http://schemas.openxmlformats.org/officeDocument/2006/relationships/image" Target="../media/image10.svg"/><Relationship Id="rId4" Type="http://schemas.openxmlformats.org/officeDocument/2006/relationships/image" Target="../media/image82.png"/><Relationship Id="rId3" Type="http://schemas.openxmlformats.org/officeDocument/2006/relationships/image" Target="../media/image37.png"/><Relationship Id="rId2" Type="http://schemas.openxmlformats.org/officeDocument/2006/relationships/image" Target="../media/image6.svg"/><Relationship Id="rId13" Type="http://schemas.openxmlformats.org/officeDocument/2006/relationships/notesSlide" Target="../notesSlides/notesSlide5.xml"/><Relationship Id="rId12" Type="http://schemas.openxmlformats.org/officeDocument/2006/relationships/slideLayout" Target="../slideLayouts/slideLayout7.xml"/><Relationship Id="rId11" Type="http://schemas.openxmlformats.org/officeDocument/2006/relationships/image" Target="../media/image13.svg"/><Relationship Id="rId10" Type="http://schemas.openxmlformats.org/officeDocument/2006/relationships/image" Target="../media/image85.png"/><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84.png"/><Relationship Id="rId7" Type="http://schemas.openxmlformats.org/officeDocument/2006/relationships/image" Target="../media/image11.svg"/><Relationship Id="rId6" Type="http://schemas.openxmlformats.org/officeDocument/2006/relationships/image" Target="../media/image83.png"/><Relationship Id="rId5" Type="http://schemas.openxmlformats.org/officeDocument/2006/relationships/image" Target="../media/image10.svg"/><Relationship Id="rId4" Type="http://schemas.openxmlformats.org/officeDocument/2006/relationships/image" Target="../media/image82.png"/><Relationship Id="rId3" Type="http://schemas.openxmlformats.org/officeDocument/2006/relationships/image" Target="../media/image37.png"/><Relationship Id="rId2" Type="http://schemas.openxmlformats.org/officeDocument/2006/relationships/image" Target="../media/image6.svg"/><Relationship Id="rId13" Type="http://schemas.openxmlformats.org/officeDocument/2006/relationships/notesSlide" Target="../notesSlides/notesSlide6.xml"/><Relationship Id="rId12" Type="http://schemas.openxmlformats.org/officeDocument/2006/relationships/slideLayout" Target="../slideLayouts/slideLayout7.xml"/><Relationship Id="rId11" Type="http://schemas.openxmlformats.org/officeDocument/2006/relationships/image" Target="../media/image13.svg"/><Relationship Id="rId10" Type="http://schemas.openxmlformats.org/officeDocument/2006/relationships/image" Target="../media/image85.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15.svg"/><Relationship Id="rId4" Type="http://schemas.openxmlformats.org/officeDocument/2006/relationships/image" Target="../media/image87.png"/><Relationship Id="rId3" Type="http://schemas.openxmlformats.org/officeDocument/2006/relationships/image" Target="../media/image14.svg"/><Relationship Id="rId2" Type="http://schemas.openxmlformats.org/officeDocument/2006/relationships/image" Target="../media/image86.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44.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15.svg"/><Relationship Id="rId4" Type="http://schemas.openxmlformats.org/officeDocument/2006/relationships/image" Target="../media/image87.png"/><Relationship Id="rId3" Type="http://schemas.openxmlformats.org/officeDocument/2006/relationships/image" Target="../media/image14.svg"/><Relationship Id="rId2" Type="http://schemas.openxmlformats.org/officeDocument/2006/relationships/image" Target="../media/image86.png"/><Relationship Id="rId12" Type="http://schemas.openxmlformats.org/officeDocument/2006/relationships/notesSlide" Target="../notesSlides/notesSlide11.xml"/><Relationship Id="rId11" Type="http://schemas.openxmlformats.org/officeDocument/2006/relationships/slideLayout" Target="../slideLayouts/slideLayout7.xml"/><Relationship Id="rId10" Type="http://schemas.openxmlformats.org/officeDocument/2006/relationships/image" Target="../media/image89.png"/><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7.png"/><Relationship Id="rId3" Type="http://schemas.openxmlformats.org/officeDocument/2006/relationships/image" Target="../media/image22.png"/><Relationship Id="rId2" Type="http://schemas.openxmlformats.org/officeDocument/2006/relationships/image" Target="../media/image90.pn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6.svg"/><Relationship Id="rId2" Type="http://schemas.openxmlformats.org/officeDocument/2006/relationships/image" Target="../media/image50.png"/><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78.png"/><Relationship Id="rId4" Type="http://schemas.openxmlformats.org/officeDocument/2006/relationships/image" Target="../media/image37.png"/><Relationship Id="rId3" Type="http://schemas.openxmlformats.org/officeDocument/2006/relationships/image" Target="../media/image6.svg"/><Relationship Id="rId2" Type="http://schemas.openxmlformats.org/officeDocument/2006/relationships/image" Target="../media/image50.png"/><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78.png"/><Relationship Id="rId4" Type="http://schemas.openxmlformats.org/officeDocument/2006/relationships/image" Target="../media/image37.png"/><Relationship Id="rId3" Type="http://schemas.openxmlformats.org/officeDocument/2006/relationships/image" Target="../media/image6.svg"/><Relationship Id="rId2" Type="http://schemas.openxmlformats.org/officeDocument/2006/relationships/image" Target="../media/image50.png"/><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svg"/><Relationship Id="rId7" Type="http://schemas.openxmlformats.org/officeDocument/2006/relationships/image" Target="../media/image91.png"/><Relationship Id="rId6" Type="http://schemas.openxmlformats.org/officeDocument/2006/relationships/image" Target="../media/image7.svg"/><Relationship Id="rId5" Type="http://schemas.openxmlformats.org/officeDocument/2006/relationships/image" Target="../media/image78.png"/><Relationship Id="rId4" Type="http://schemas.openxmlformats.org/officeDocument/2006/relationships/image" Target="../media/image37.png"/><Relationship Id="rId3" Type="http://schemas.openxmlformats.org/officeDocument/2006/relationships/image" Target="../media/image6.svg"/><Relationship Id="rId2" Type="http://schemas.openxmlformats.org/officeDocument/2006/relationships/image" Target="../media/image50.png"/><Relationship Id="rId10" Type="http://schemas.openxmlformats.org/officeDocument/2006/relationships/notesSlide" Target="../notesSlides/notesSlide15.xml"/><Relationship Id="rId1"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39.png"/><Relationship Id="rId2" Type="http://schemas.openxmlformats.org/officeDocument/2006/relationships/image" Target="../media/image93.pn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17.svg"/><Relationship Id="rId2" Type="http://schemas.openxmlformats.org/officeDocument/2006/relationships/image" Target="../media/image97.png"/><Relationship Id="rId1" Type="http://schemas.openxmlformats.org/officeDocument/2006/relationships/image" Target="../media/image96.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9.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96.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18.svg"/><Relationship Id="rId3" Type="http://schemas.openxmlformats.org/officeDocument/2006/relationships/image" Target="../media/image98.png"/><Relationship Id="rId2" Type="http://schemas.openxmlformats.org/officeDocument/2006/relationships/image" Target="../media/image37.png"/><Relationship Id="rId1" Type="http://schemas.openxmlformats.org/officeDocument/2006/relationships/image" Target="../media/image96.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1.png"/><Relationship Id="rId2" Type="http://schemas.openxmlformats.org/officeDocument/2006/relationships/image" Target="../media/image99.pn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7.xml.rels><?xml version="1.0" encoding="UTF-8" standalone="yes"?>
<Relationships xmlns="http://schemas.openxmlformats.org/package/2006/relationships"><Relationship Id="rId9" Type="http://schemas.openxmlformats.org/officeDocument/2006/relationships/image" Target="../media/image107.png"/><Relationship Id="rId8" Type="http://schemas.openxmlformats.org/officeDocument/2006/relationships/image" Target="../media/image106.png"/><Relationship Id="rId7" Type="http://schemas.openxmlformats.org/officeDocument/2006/relationships/image" Target="../media/image105.png"/><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5" Type="http://schemas.openxmlformats.org/officeDocument/2006/relationships/notesSlide" Target="../notesSlides/notesSlide25.xml"/><Relationship Id="rId14" Type="http://schemas.openxmlformats.org/officeDocument/2006/relationships/slideLayout" Target="../slideLayouts/slideLayout7.xml"/><Relationship Id="rId13" Type="http://schemas.openxmlformats.org/officeDocument/2006/relationships/image" Target="../media/image111.png"/><Relationship Id="rId12" Type="http://schemas.openxmlformats.org/officeDocument/2006/relationships/image" Target="../media/image110.png"/><Relationship Id="rId11" Type="http://schemas.openxmlformats.org/officeDocument/2006/relationships/image" Target="../media/image109.png"/><Relationship Id="rId10" Type="http://schemas.openxmlformats.org/officeDocument/2006/relationships/image" Target="../media/image108.png"/><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113.png"/><Relationship Id="rId1" Type="http://schemas.openxmlformats.org/officeDocument/2006/relationships/image" Target="../media/image112.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0.png"/><Relationship Id="rId2" Type="http://schemas.openxmlformats.org/officeDocument/2006/relationships/image" Target="../media/image114.png"/><Relationship Id="rId1" Type="http://schemas.openxmlformats.org/officeDocument/2006/relationships/image" Target="../media/image1.jpe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svg"/><Relationship Id="rId7" Type="http://schemas.openxmlformats.org/officeDocument/2006/relationships/image" Target="../media/image115.png"/><Relationship Id="rId6" Type="http://schemas.openxmlformats.org/officeDocument/2006/relationships/image" Target="../media/image41.png"/><Relationship Id="rId5" Type="http://schemas.openxmlformats.org/officeDocument/2006/relationships/image" Target="../media/image7.svg"/><Relationship Id="rId4" Type="http://schemas.openxmlformats.org/officeDocument/2006/relationships/image" Target="../media/image78.png"/><Relationship Id="rId3" Type="http://schemas.openxmlformats.org/officeDocument/2006/relationships/image" Target="../media/image6.svg"/><Relationship Id="rId2" Type="http://schemas.openxmlformats.org/officeDocument/2006/relationships/image" Target="../media/image50.png"/><Relationship Id="rId10" Type="http://schemas.openxmlformats.org/officeDocument/2006/relationships/notesSlide" Target="../notesSlides/notesSlide29.xml"/><Relationship Id="rId1" Type="http://schemas.openxmlformats.org/officeDocument/2006/relationships/image" Target="../media/image22.png"/></Relationships>
</file>

<file path=ppt/slides/_rels/slide63.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9.png"/><Relationship Id="rId7" Type="http://schemas.openxmlformats.org/officeDocument/2006/relationships/image" Target="../media/image40.png"/><Relationship Id="rId6" Type="http://schemas.openxmlformats.org/officeDocument/2006/relationships/image" Target="../media/image20.svg"/><Relationship Id="rId5" Type="http://schemas.openxmlformats.org/officeDocument/2006/relationships/image" Target="../media/image116.png"/><Relationship Id="rId4" Type="http://schemas.openxmlformats.org/officeDocument/2006/relationships/image" Target="../media/image7.svg"/><Relationship Id="rId3" Type="http://schemas.openxmlformats.org/officeDocument/2006/relationships/image" Target="../media/image78.png"/><Relationship Id="rId2" Type="http://schemas.openxmlformats.org/officeDocument/2006/relationships/image" Target="../media/image6.svg"/><Relationship Id="rId16" Type="http://schemas.openxmlformats.org/officeDocument/2006/relationships/notesSlide" Target="../notesSlides/notesSlide30.xml"/><Relationship Id="rId15" Type="http://schemas.openxmlformats.org/officeDocument/2006/relationships/slideLayout" Target="../slideLayouts/slideLayout7.xml"/><Relationship Id="rId14" Type="http://schemas.openxmlformats.org/officeDocument/2006/relationships/image" Target="../media/image14.svg"/><Relationship Id="rId13" Type="http://schemas.openxmlformats.org/officeDocument/2006/relationships/image" Target="../media/image86.png"/><Relationship Id="rId12" Type="http://schemas.openxmlformats.org/officeDocument/2006/relationships/image" Target="../media/image37.png"/><Relationship Id="rId11" Type="http://schemas.openxmlformats.org/officeDocument/2006/relationships/image" Target="../media/image10.svg"/><Relationship Id="rId10" Type="http://schemas.openxmlformats.org/officeDocument/2006/relationships/image" Target="../media/image82.png"/><Relationship Id="rId1" Type="http://schemas.openxmlformats.org/officeDocument/2006/relationships/image" Target="../media/image50.png"/></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6.svg"/><Relationship Id="rId4" Type="http://schemas.openxmlformats.org/officeDocument/2006/relationships/image" Target="../media/image50.png"/><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118.png"/><Relationship Id="rId7" Type="http://schemas.openxmlformats.org/officeDocument/2006/relationships/image" Target="../media/image14.svg"/><Relationship Id="rId6" Type="http://schemas.openxmlformats.org/officeDocument/2006/relationships/image" Target="../media/image86.png"/><Relationship Id="rId5" Type="http://schemas.openxmlformats.org/officeDocument/2006/relationships/image" Target="../media/image6.svg"/><Relationship Id="rId4" Type="http://schemas.openxmlformats.org/officeDocument/2006/relationships/image" Target="../media/image50.png"/><Relationship Id="rId3" Type="http://schemas.openxmlformats.org/officeDocument/2006/relationships/image" Target="../media/image44.png"/><Relationship Id="rId2" Type="http://schemas.openxmlformats.org/officeDocument/2006/relationships/image" Target="../media/image53.png"/><Relationship Id="rId13" Type="http://schemas.openxmlformats.org/officeDocument/2006/relationships/slideLayout" Target="../slideLayouts/slideLayout7.xml"/><Relationship Id="rId12" Type="http://schemas.openxmlformats.org/officeDocument/2006/relationships/image" Target="../media/image120.png"/><Relationship Id="rId11" Type="http://schemas.openxmlformats.org/officeDocument/2006/relationships/image" Target="../media/image22.svg"/><Relationship Id="rId10" Type="http://schemas.openxmlformats.org/officeDocument/2006/relationships/image" Target="../media/image119.png"/><Relationship Id="rId1" Type="http://schemas.openxmlformats.org/officeDocument/2006/relationships/image" Target="../media/image37.png"/></Relationships>
</file>

<file path=ppt/slides/_rels/slide66.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21.svg"/><Relationship Id="rId7" Type="http://schemas.openxmlformats.org/officeDocument/2006/relationships/image" Target="../media/image118.png"/><Relationship Id="rId6" Type="http://schemas.openxmlformats.org/officeDocument/2006/relationships/image" Target="../media/image14.svg"/><Relationship Id="rId5" Type="http://schemas.openxmlformats.org/officeDocument/2006/relationships/image" Target="../media/image86.png"/><Relationship Id="rId4" Type="http://schemas.openxmlformats.org/officeDocument/2006/relationships/image" Target="../media/image6.svg"/><Relationship Id="rId3" Type="http://schemas.openxmlformats.org/officeDocument/2006/relationships/image" Target="../media/image50.png"/><Relationship Id="rId2" Type="http://schemas.openxmlformats.org/officeDocument/2006/relationships/image" Target="../media/image44.png"/><Relationship Id="rId14" Type="http://schemas.openxmlformats.org/officeDocument/2006/relationships/slideLayout" Target="../slideLayouts/slideLayout7.xml"/><Relationship Id="rId13" Type="http://schemas.openxmlformats.org/officeDocument/2006/relationships/image" Target="../media/image53.png"/><Relationship Id="rId12" Type="http://schemas.openxmlformats.org/officeDocument/2006/relationships/image" Target="../media/image89.png"/><Relationship Id="rId11" Type="http://schemas.openxmlformats.org/officeDocument/2006/relationships/image" Target="../media/image121.png"/><Relationship Id="rId10" Type="http://schemas.openxmlformats.org/officeDocument/2006/relationships/image" Target="../media/image22.svg"/><Relationship Id="rId1" Type="http://schemas.openxmlformats.org/officeDocument/2006/relationships/image" Target="../media/image37.png"/></Relationships>
</file>

<file path=ppt/slides/_rels/slide67.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21.svg"/><Relationship Id="rId7" Type="http://schemas.openxmlformats.org/officeDocument/2006/relationships/image" Target="../media/image118.png"/><Relationship Id="rId6" Type="http://schemas.openxmlformats.org/officeDocument/2006/relationships/image" Target="../media/image14.svg"/><Relationship Id="rId5" Type="http://schemas.openxmlformats.org/officeDocument/2006/relationships/image" Target="../media/image86.png"/><Relationship Id="rId4" Type="http://schemas.openxmlformats.org/officeDocument/2006/relationships/image" Target="../media/image6.svg"/><Relationship Id="rId3" Type="http://schemas.openxmlformats.org/officeDocument/2006/relationships/image" Target="../media/image50.png"/><Relationship Id="rId2" Type="http://schemas.openxmlformats.org/officeDocument/2006/relationships/image" Target="../media/image44.png"/><Relationship Id="rId14" Type="http://schemas.openxmlformats.org/officeDocument/2006/relationships/slideLayout" Target="../slideLayouts/slideLayout7.xml"/><Relationship Id="rId13" Type="http://schemas.openxmlformats.org/officeDocument/2006/relationships/image" Target="../media/image53.png"/><Relationship Id="rId12" Type="http://schemas.openxmlformats.org/officeDocument/2006/relationships/image" Target="../media/image89.png"/><Relationship Id="rId11" Type="http://schemas.openxmlformats.org/officeDocument/2006/relationships/image" Target="../media/image121.png"/><Relationship Id="rId10" Type="http://schemas.openxmlformats.org/officeDocument/2006/relationships/image" Target="../media/image22.svg"/><Relationship Id="rId1" Type="http://schemas.openxmlformats.org/officeDocument/2006/relationships/image" Target="../media/image37.png"/></Relationships>
</file>

<file path=ppt/slides/_rels/slide68.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21.svg"/><Relationship Id="rId7" Type="http://schemas.openxmlformats.org/officeDocument/2006/relationships/image" Target="../media/image118.png"/><Relationship Id="rId6" Type="http://schemas.openxmlformats.org/officeDocument/2006/relationships/image" Target="../media/image14.svg"/><Relationship Id="rId5" Type="http://schemas.openxmlformats.org/officeDocument/2006/relationships/image" Target="../media/image86.png"/><Relationship Id="rId4" Type="http://schemas.openxmlformats.org/officeDocument/2006/relationships/image" Target="../media/image6.svg"/><Relationship Id="rId3" Type="http://schemas.openxmlformats.org/officeDocument/2006/relationships/image" Target="../media/image50.png"/><Relationship Id="rId2" Type="http://schemas.openxmlformats.org/officeDocument/2006/relationships/image" Target="../media/image44.png"/><Relationship Id="rId16" Type="http://schemas.openxmlformats.org/officeDocument/2006/relationships/slideLayout" Target="../slideLayouts/slideLayout7.xml"/><Relationship Id="rId15" Type="http://schemas.openxmlformats.org/officeDocument/2006/relationships/image" Target="../media/image122.png"/><Relationship Id="rId14" Type="http://schemas.openxmlformats.org/officeDocument/2006/relationships/image" Target="../media/image55.png"/><Relationship Id="rId13" Type="http://schemas.openxmlformats.org/officeDocument/2006/relationships/image" Target="../media/image53.png"/><Relationship Id="rId12" Type="http://schemas.openxmlformats.org/officeDocument/2006/relationships/image" Target="../media/image89.png"/><Relationship Id="rId11" Type="http://schemas.openxmlformats.org/officeDocument/2006/relationships/image" Target="../media/image121.png"/><Relationship Id="rId10" Type="http://schemas.openxmlformats.org/officeDocument/2006/relationships/image" Target="../media/image22.svg"/><Relationship Id="rId1" Type="http://schemas.openxmlformats.org/officeDocument/2006/relationships/image" Target="../media/image37.png"/></Relationships>
</file>

<file path=ppt/slides/_rels/slide69.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21.svg"/><Relationship Id="rId7" Type="http://schemas.openxmlformats.org/officeDocument/2006/relationships/image" Target="../media/image118.png"/><Relationship Id="rId6" Type="http://schemas.openxmlformats.org/officeDocument/2006/relationships/image" Target="../media/image14.svg"/><Relationship Id="rId5" Type="http://schemas.openxmlformats.org/officeDocument/2006/relationships/image" Target="../media/image86.png"/><Relationship Id="rId4" Type="http://schemas.openxmlformats.org/officeDocument/2006/relationships/image" Target="../media/image6.svg"/><Relationship Id="rId3" Type="http://schemas.openxmlformats.org/officeDocument/2006/relationships/image" Target="../media/image50.png"/><Relationship Id="rId2" Type="http://schemas.openxmlformats.org/officeDocument/2006/relationships/image" Target="../media/image44.png"/><Relationship Id="rId16" Type="http://schemas.openxmlformats.org/officeDocument/2006/relationships/slideLayout" Target="../slideLayouts/slideLayout7.xml"/><Relationship Id="rId15" Type="http://schemas.openxmlformats.org/officeDocument/2006/relationships/image" Target="../media/image122.png"/><Relationship Id="rId14" Type="http://schemas.openxmlformats.org/officeDocument/2006/relationships/image" Target="../media/image55.png"/><Relationship Id="rId13" Type="http://schemas.openxmlformats.org/officeDocument/2006/relationships/image" Target="../media/image53.png"/><Relationship Id="rId12" Type="http://schemas.openxmlformats.org/officeDocument/2006/relationships/image" Target="../media/image89.png"/><Relationship Id="rId11" Type="http://schemas.openxmlformats.org/officeDocument/2006/relationships/image" Target="../media/image121.png"/><Relationship Id="rId10" Type="http://schemas.openxmlformats.org/officeDocument/2006/relationships/image" Target="../media/image22.svg"/><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21.svg"/><Relationship Id="rId7" Type="http://schemas.openxmlformats.org/officeDocument/2006/relationships/image" Target="../media/image118.png"/><Relationship Id="rId6" Type="http://schemas.openxmlformats.org/officeDocument/2006/relationships/image" Target="../media/image14.svg"/><Relationship Id="rId5" Type="http://schemas.openxmlformats.org/officeDocument/2006/relationships/image" Target="../media/image86.png"/><Relationship Id="rId4" Type="http://schemas.openxmlformats.org/officeDocument/2006/relationships/image" Target="../media/image6.svg"/><Relationship Id="rId3" Type="http://schemas.openxmlformats.org/officeDocument/2006/relationships/image" Target="../media/image50.png"/><Relationship Id="rId2" Type="http://schemas.openxmlformats.org/officeDocument/2006/relationships/image" Target="../media/image44.png"/><Relationship Id="rId16" Type="http://schemas.openxmlformats.org/officeDocument/2006/relationships/slideLayout" Target="../slideLayouts/slideLayout7.xml"/><Relationship Id="rId15" Type="http://schemas.openxmlformats.org/officeDocument/2006/relationships/image" Target="../media/image122.png"/><Relationship Id="rId14" Type="http://schemas.openxmlformats.org/officeDocument/2006/relationships/image" Target="../media/image55.png"/><Relationship Id="rId13" Type="http://schemas.openxmlformats.org/officeDocument/2006/relationships/image" Target="../media/image53.png"/><Relationship Id="rId12" Type="http://schemas.openxmlformats.org/officeDocument/2006/relationships/image" Target="../media/image89.png"/><Relationship Id="rId11" Type="http://schemas.openxmlformats.org/officeDocument/2006/relationships/image" Target="../media/image121.png"/><Relationship Id="rId10" Type="http://schemas.openxmlformats.org/officeDocument/2006/relationships/image" Target="../media/image22.svg"/><Relationship Id="rId1" Type="http://schemas.openxmlformats.org/officeDocument/2006/relationships/image" Target="../media/image37.png"/></Relationships>
</file>

<file path=ppt/slides/_rels/slide71.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23.svg"/><Relationship Id="rId7" Type="http://schemas.openxmlformats.org/officeDocument/2006/relationships/image" Target="../media/image124.png"/><Relationship Id="rId6" Type="http://schemas.openxmlformats.org/officeDocument/2006/relationships/image" Target="../media/image6.svg"/><Relationship Id="rId5" Type="http://schemas.openxmlformats.org/officeDocument/2006/relationships/image" Target="../media/image50.png"/><Relationship Id="rId4" Type="http://schemas.openxmlformats.org/officeDocument/2006/relationships/image" Target="../media/image10.svg"/><Relationship Id="rId3" Type="http://schemas.openxmlformats.org/officeDocument/2006/relationships/image" Target="../media/image82.png"/><Relationship Id="rId2" Type="http://schemas.openxmlformats.org/officeDocument/2006/relationships/image" Target="../media/image123.png"/><Relationship Id="rId10" Type="http://schemas.openxmlformats.org/officeDocument/2006/relationships/slideLayout" Target="../slideLayouts/slideLayout7.xml"/><Relationship Id="rId1" Type="http://schemas.openxmlformats.org/officeDocument/2006/relationships/image" Target="../media/image44.png"/></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6.png"/><Relationship Id="rId7" Type="http://schemas.openxmlformats.org/officeDocument/2006/relationships/image" Target="../media/image55.png"/><Relationship Id="rId6" Type="http://schemas.openxmlformats.org/officeDocument/2006/relationships/image" Target="../media/image117.png"/><Relationship Id="rId5" Type="http://schemas.openxmlformats.org/officeDocument/2006/relationships/image" Target="../media/image6.svg"/><Relationship Id="rId4" Type="http://schemas.openxmlformats.org/officeDocument/2006/relationships/image" Target="../media/image50.png"/><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image" Target="../media/image37.png"/></Relationships>
</file>

<file path=ppt/slides/_rels/slide73.xml.rels><?xml version="1.0" encoding="UTF-8" standalone="yes"?>
<Relationships xmlns="http://schemas.openxmlformats.org/package/2006/relationships"><Relationship Id="rId9" Type="http://schemas.openxmlformats.org/officeDocument/2006/relationships/image" Target="../media/image89.png"/><Relationship Id="rId8" Type="http://schemas.openxmlformats.org/officeDocument/2006/relationships/image" Target="../media/image11.svg"/><Relationship Id="rId7" Type="http://schemas.openxmlformats.org/officeDocument/2006/relationships/image" Target="../media/image83.png"/><Relationship Id="rId6" Type="http://schemas.openxmlformats.org/officeDocument/2006/relationships/image" Target="../media/image127.png"/><Relationship Id="rId5" Type="http://schemas.openxmlformats.org/officeDocument/2006/relationships/image" Target="../media/image42.png"/><Relationship Id="rId4" Type="http://schemas.openxmlformats.org/officeDocument/2006/relationships/image" Target="../media/image117.png"/><Relationship Id="rId3" Type="http://schemas.openxmlformats.org/officeDocument/2006/relationships/image" Target="../media/image6.svg"/><Relationship Id="rId2" Type="http://schemas.openxmlformats.org/officeDocument/2006/relationships/image" Target="../media/image50.png"/><Relationship Id="rId17" Type="http://schemas.openxmlformats.org/officeDocument/2006/relationships/slideLayout" Target="../slideLayouts/slideLayout7.xml"/><Relationship Id="rId16" Type="http://schemas.openxmlformats.org/officeDocument/2006/relationships/hyperlink" Target="https://docs.aws.amazon.com/lambda/latest/dg/with-s3-example.html" TargetMode="External"/><Relationship Id="rId15" Type="http://schemas.openxmlformats.org/officeDocument/2006/relationships/image" Target="../media/image25.svg"/><Relationship Id="rId14" Type="http://schemas.openxmlformats.org/officeDocument/2006/relationships/image" Target="../media/image129.png"/><Relationship Id="rId13" Type="http://schemas.openxmlformats.org/officeDocument/2006/relationships/image" Target="../media/image10.svg"/><Relationship Id="rId12" Type="http://schemas.openxmlformats.org/officeDocument/2006/relationships/image" Target="../media/image82.png"/><Relationship Id="rId11" Type="http://schemas.openxmlformats.org/officeDocument/2006/relationships/image" Target="../media/image24.svg"/><Relationship Id="rId10" Type="http://schemas.openxmlformats.org/officeDocument/2006/relationships/image" Target="../media/image128.png"/><Relationship Id="rId1" Type="http://schemas.openxmlformats.org/officeDocument/2006/relationships/image" Target="../media/image37.png"/></Relationships>
</file>

<file path=ppt/slides/_rels/slide74.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image" Target="../media/image11.svg"/><Relationship Id="rId7" Type="http://schemas.openxmlformats.org/officeDocument/2006/relationships/image" Target="../media/image83.png"/><Relationship Id="rId6" Type="http://schemas.openxmlformats.org/officeDocument/2006/relationships/image" Target="../media/image127.png"/><Relationship Id="rId5" Type="http://schemas.openxmlformats.org/officeDocument/2006/relationships/image" Target="../media/image42.png"/><Relationship Id="rId4" Type="http://schemas.openxmlformats.org/officeDocument/2006/relationships/image" Target="../media/image117.png"/><Relationship Id="rId3" Type="http://schemas.openxmlformats.org/officeDocument/2006/relationships/image" Target="../media/image6.svg"/><Relationship Id="rId2" Type="http://schemas.openxmlformats.org/officeDocument/2006/relationships/image" Target="../media/image50.png"/><Relationship Id="rId17" Type="http://schemas.openxmlformats.org/officeDocument/2006/relationships/slideLayout" Target="../slideLayouts/slideLayout7.xml"/><Relationship Id="rId16" Type="http://schemas.openxmlformats.org/officeDocument/2006/relationships/image" Target="../media/image8.svg"/><Relationship Id="rId15" Type="http://schemas.openxmlformats.org/officeDocument/2006/relationships/image" Target="../media/image79.png"/><Relationship Id="rId14" Type="http://schemas.openxmlformats.org/officeDocument/2006/relationships/image" Target="../media/image40.png"/><Relationship Id="rId13" Type="http://schemas.openxmlformats.org/officeDocument/2006/relationships/hyperlink" Target="https://docs.aws.amazon.com/lambda/latest/dg/with-s3-example.html" TargetMode="External"/><Relationship Id="rId12" Type="http://schemas.openxmlformats.org/officeDocument/2006/relationships/image" Target="../media/image25.svg"/><Relationship Id="rId11" Type="http://schemas.openxmlformats.org/officeDocument/2006/relationships/image" Target="../media/image129.png"/><Relationship Id="rId10" Type="http://schemas.openxmlformats.org/officeDocument/2006/relationships/image" Target="../media/image10.svg"/><Relationship Id="rId1" Type="http://schemas.openxmlformats.org/officeDocument/2006/relationships/image" Target="../media/image37.png"/></Relationships>
</file>

<file path=ppt/slides/_rels/slide75.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image" Target="../media/image131.png"/><Relationship Id="rId7" Type="http://schemas.openxmlformats.org/officeDocument/2006/relationships/image" Target="../media/image130.png"/><Relationship Id="rId6" Type="http://schemas.openxmlformats.org/officeDocument/2006/relationships/hyperlink" Target="https://aws.amazon.com/blogs/compute/increasing-real-time-stream-processing-performance-with-amazon-kinesis-data-streams-enhanced-fan-out-and-aws-lambda/&#13;" TargetMode="External"/><Relationship Id="rId5" Type="http://schemas.openxmlformats.org/officeDocument/2006/relationships/image" Target="../media/image10.svg"/><Relationship Id="rId4" Type="http://schemas.openxmlformats.org/officeDocument/2006/relationships/image" Target="../media/image82.png"/><Relationship Id="rId3" Type="http://schemas.openxmlformats.org/officeDocument/2006/relationships/image" Target="../media/image117.png"/><Relationship Id="rId2" Type="http://schemas.openxmlformats.org/officeDocument/2006/relationships/image" Target="../media/image6.svg"/><Relationship Id="rId18" Type="http://schemas.openxmlformats.org/officeDocument/2006/relationships/slideLayout" Target="../slideLayouts/slideLayout7.xml"/><Relationship Id="rId17" Type="http://schemas.openxmlformats.org/officeDocument/2006/relationships/image" Target="../media/image27.svg"/><Relationship Id="rId16" Type="http://schemas.openxmlformats.org/officeDocument/2006/relationships/image" Target="../media/image133.png"/><Relationship Id="rId15" Type="http://schemas.openxmlformats.org/officeDocument/2006/relationships/image" Target="../media/image11.svg"/><Relationship Id="rId14" Type="http://schemas.openxmlformats.org/officeDocument/2006/relationships/image" Target="../media/image83.png"/><Relationship Id="rId13" Type="http://schemas.openxmlformats.org/officeDocument/2006/relationships/image" Target="../media/image54.png"/><Relationship Id="rId12" Type="http://schemas.openxmlformats.org/officeDocument/2006/relationships/image" Target="../media/image26.svg"/><Relationship Id="rId11" Type="http://schemas.openxmlformats.org/officeDocument/2006/relationships/image" Target="../media/image132.png"/><Relationship Id="rId10" Type="http://schemas.openxmlformats.org/officeDocument/2006/relationships/image" Target="../media/image23.svg"/><Relationship Id="rId1" Type="http://schemas.openxmlformats.org/officeDocument/2006/relationships/image" Target="../media/image50.png"/></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39.png"/><Relationship Id="rId6" Type="http://schemas.openxmlformats.org/officeDocument/2006/relationships/image" Target="../media/image28.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image" Target="../media/image37.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5.png"/><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54.png"/><Relationship Id="rId3"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image" Target="../media/image37.png"/></Relationships>
</file>

<file path=ppt/slides/_rels/slide78.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image" Target="../media/image29.svg"/><Relationship Id="rId7" Type="http://schemas.openxmlformats.org/officeDocument/2006/relationships/image" Target="../media/image136.png"/><Relationship Id="rId6" Type="http://schemas.openxmlformats.org/officeDocument/2006/relationships/image" Target="../media/image89.png"/><Relationship Id="rId5" Type="http://schemas.openxmlformats.org/officeDocument/2006/relationships/image" Target="../media/image53.png"/><Relationship Id="rId4" Type="http://schemas.openxmlformats.org/officeDocument/2006/relationships/image" Target="../media/image22.svg"/><Relationship Id="rId3" Type="http://schemas.openxmlformats.org/officeDocument/2006/relationships/image" Target="../media/image119.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7.svg"/><Relationship Id="rId11" Type="http://schemas.openxmlformats.org/officeDocument/2006/relationships/image" Target="../media/image133.png"/><Relationship Id="rId10" Type="http://schemas.openxmlformats.org/officeDocument/2006/relationships/image" Target="../media/image10.svg"/><Relationship Id="rId1" Type="http://schemas.openxmlformats.org/officeDocument/2006/relationships/image" Target="../media/image50.png"/></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8.png"/><Relationship Id="rId7" Type="http://schemas.openxmlformats.org/officeDocument/2006/relationships/image" Target="../media/image53.png"/><Relationship Id="rId6" Type="http://schemas.openxmlformats.org/officeDocument/2006/relationships/image" Target="../media/image28.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0.png"/><Relationship Id="rId2" Type="http://schemas.openxmlformats.org/officeDocument/2006/relationships/image" Target="../media/image37.png"/><Relationship Id="rId1" Type="http://schemas.openxmlformats.org/officeDocument/2006/relationships/image" Target="../media/image13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41.png"/><Relationship Id="rId7" Type="http://schemas.openxmlformats.org/officeDocument/2006/relationships/image" Target="../media/image53.png"/><Relationship Id="rId6" Type="http://schemas.openxmlformats.org/officeDocument/2006/relationships/image" Target="../media/image22.svg"/><Relationship Id="rId5" Type="http://schemas.openxmlformats.org/officeDocument/2006/relationships/image" Target="../media/image119.png"/><Relationship Id="rId4" Type="http://schemas.openxmlformats.org/officeDocument/2006/relationships/image" Target="../media/image6.svg"/><Relationship Id="rId3" Type="http://schemas.openxmlformats.org/officeDocument/2006/relationships/image" Target="../media/image50.png"/><Relationship Id="rId20" Type="http://schemas.openxmlformats.org/officeDocument/2006/relationships/slideLayout" Target="../slideLayouts/slideLayout7.xml"/><Relationship Id="rId2" Type="http://schemas.openxmlformats.org/officeDocument/2006/relationships/image" Target="../media/image44.png"/><Relationship Id="rId19" Type="http://schemas.openxmlformats.org/officeDocument/2006/relationships/image" Target="../media/image89.png"/><Relationship Id="rId18" Type="http://schemas.openxmlformats.org/officeDocument/2006/relationships/image" Target="../media/image30.svg"/><Relationship Id="rId17" Type="http://schemas.openxmlformats.org/officeDocument/2006/relationships/image" Target="../media/image139.png"/><Relationship Id="rId16" Type="http://schemas.openxmlformats.org/officeDocument/2006/relationships/image" Target="../media/image57.png"/><Relationship Id="rId15" Type="http://schemas.openxmlformats.org/officeDocument/2006/relationships/image" Target="../media/image14.svg"/><Relationship Id="rId14" Type="http://schemas.openxmlformats.org/officeDocument/2006/relationships/image" Target="../media/image86.png"/><Relationship Id="rId13" Type="http://schemas.openxmlformats.org/officeDocument/2006/relationships/image" Target="../media/image8.svg"/><Relationship Id="rId12" Type="http://schemas.openxmlformats.org/officeDocument/2006/relationships/image" Target="../media/image79.png"/><Relationship Id="rId11" Type="http://schemas.openxmlformats.org/officeDocument/2006/relationships/image" Target="../media/image20.svg"/><Relationship Id="rId10" Type="http://schemas.openxmlformats.org/officeDocument/2006/relationships/image" Target="../media/image116.png"/><Relationship Id="rId1" Type="http://schemas.openxmlformats.org/officeDocument/2006/relationships/image" Target="../media/image37.png"/></Relationships>
</file>

<file path=ppt/slides/_rels/slide81.xml.rels><?xml version="1.0" encoding="UTF-8" standalone="yes"?>
<Relationships xmlns="http://schemas.openxmlformats.org/package/2006/relationships"><Relationship Id="rId9" Type="http://schemas.openxmlformats.org/officeDocument/2006/relationships/image" Target="../media/image27.svg"/><Relationship Id="rId8" Type="http://schemas.openxmlformats.org/officeDocument/2006/relationships/image" Target="../media/image133.png"/><Relationship Id="rId7" Type="http://schemas.openxmlformats.org/officeDocument/2006/relationships/image" Target="../media/image7.svg"/><Relationship Id="rId6" Type="http://schemas.openxmlformats.org/officeDocument/2006/relationships/image" Target="../media/image78.png"/><Relationship Id="rId5" Type="http://schemas.openxmlformats.org/officeDocument/2006/relationships/image" Target="../media/image53.png"/><Relationship Id="rId4" Type="http://schemas.openxmlformats.org/officeDocument/2006/relationships/image" Target="../media/image10.svg"/><Relationship Id="rId3" Type="http://schemas.openxmlformats.org/officeDocument/2006/relationships/image" Target="../media/image82.png"/><Relationship Id="rId28" Type="http://schemas.openxmlformats.org/officeDocument/2006/relationships/notesSlide" Target="../notesSlides/notesSlide31.xml"/><Relationship Id="rId27" Type="http://schemas.openxmlformats.org/officeDocument/2006/relationships/slideLayout" Target="../slideLayouts/slideLayout7.xml"/><Relationship Id="rId26" Type="http://schemas.openxmlformats.org/officeDocument/2006/relationships/image" Target="../media/image6.svg"/><Relationship Id="rId25" Type="http://schemas.openxmlformats.org/officeDocument/2006/relationships/image" Target="../media/image50.png"/><Relationship Id="rId24" Type="http://schemas.openxmlformats.org/officeDocument/2006/relationships/image" Target="../media/image30.svg"/><Relationship Id="rId23" Type="http://schemas.openxmlformats.org/officeDocument/2006/relationships/image" Target="../media/image139.png"/><Relationship Id="rId22" Type="http://schemas.openxmlformats.org/officeDocument/2006/relationships/image" Target="../media/image57.png"/><Relationship Id="rId21" Type="http://schemas.openxmlformats.org/officeDocument/2006/relationships/image" Target="../media/image89.png"/><Relationship Id="rId20" Type="http://schemas.openxmlformats.org/officeDocument/2006/relationships/image" Target="../media/image33.svg"/><Relationship Id="rId2" Type="http://schemas.openxmlformats.org/officeDocument/2006/relationships/image" Target="../media/image12.svg"/><Relationship Id="rId19" Type="http://schemas.openxmlformats.org/officeDocument/2006/relationships/image" Target="../media/image142.png"/><Relationship Id="rId18" Type="http://schemas.openxmlformats.org/officeDocument/2006/relationships/image" Target="../media/image32.svg"/><Relationship Id="rId17" Type="http://schemas.openxmlformats.org/officeDocument/2006/relationships/image" Target="../media/image141.png"/><Relationship Id="rId16" Type="http://schemas.openxmlformats.org/officeDocument/2006/relationships/image" Target="../media/image31.svg"/><Relationship Id="rId15" Type="http://schemas.openxmlformats.org/officeDocument/2006/relationships/image" Target="../media/image140.png"/><Relationship Id="rId14" Type="http://schemas.openxmlformats.org/officeDocument/2006/relationships/image" Target="../media/image8.svg"/><Relationship Id="rId13" Type="http://schemas.openxmlformats.org/officeDocument/2006/relationships/image" Target="../media/image79.png"/><Relationship Id="rId12" Type="http://schemas.openxmlformats.org/officeDocument/2006/relationships/image" Target="../media/image40.png"/><Relationship Id="rId11" Type="http://schemas.openxmlformats.org/officeDocument/2006/relationships/image" Target="../media/image4.svg"/><Relationship Id="rId10" Type="http://schemas.openxmlformats.org/officeDocument/2006/relationships/image" Target="../media/image39.png"/><Relationship Id="rId1" Type="http://schemas.openxmlformats.org/officeDocument/2006/relationships/image" Target="../media/image84.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144.png"/><Relationship Id="rId1" Type="http://schemas.openxmlformats.org/officeDocument/2006/relationships/image" Target="../media/image143.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6.png"/><Relationship Id="rId2" Type="http://schemas.openxmlformats.org/officeDocument/2006/relationships/image" Target="../media/image147.png"/><Relationship Id="rId1" Type="http://schemas.openxmlformats.org/officeDocument/2006/relationships/image" Target="../media/image1.jpe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50.png"/><Relationship Id="rId1" Type="http://schemas.openxmlformats.org/officeDocument/2006/relationships/image" Target="../media/image146.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8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8.png"/><Relationship Id="rId7" Type="http://schemas.openxmlformats.org/officeDocument/2006/relationships/image" Target="../media/image53.png"/><Relationship Id="rId6" Type="http://schemas.openxmlformats.org/officeDocument/2006/relationships/image" Target="../media/image10.svg"/><Relationship Id="rId5" Type="http://schemas.openxmlformats.org/officeDocument/2006/relationships/image" Target="../media/image82.png"/><Relationship Id="rId4" Type="http://schemas.openxmlformats.org/officeDocument/2006/relationships/image" Target="../media/image12.svg"/><Relationship Id="rId3" Type="http://schemas.openxmlformats.org/officeDocument/2006/relationships/image" Target="../media/image84.png"/><Relationship Id="rId20" Type="http://schemas.openxmlformats.org/officeDocument/2006/relationships/notesSlide" Target="../notesSlides/notesSlide36.xml"/><Relationship Id="rId2" Type="http://schemas.openxmlformats.org/officeDocument/2006/relationships/image" Target="../media/image150.png"/><Relationship Id="rId19" Type="http://schemas.openxmlformats.org/officeDocument/2006/relationships/slideLayout" Target="../slideLayouts/slideLayout7.xml"/><Relationship Id="rId18" Type="http://schemas.openxmlformats.org/officeDocument/2006/relationships/image" Target="../media/image149.png"/><Relationship Id="rId17" Type="http://schemas.openxmlformats.org/officeDocument/2006/relationships/image" Target="../media/image6.svg"/><Relationship Id="rId16" Type="http://schemas.openxmlformats.org/officeDocument/2006/relationships/image" Target="../media/image50.png"/><Relationship Id="rId15" Type="http://schemas.openxmlformats.org/officeDocument/2006/relationships/image" Target="../media/image30.svg"/><Relationship Id="rId14" Type="http://schemas.openxmlformats.org/officeDocument/2006/relationships/image" Target="../media/image139.png"/><Relationship Id="rId13" Type="http://schemas.openxmlformats.org/officeDocument/2006/relationships/image" Target="../media/image57.png"/><Relationship Id="rId12" Type="http://schemas.openxmlformats.org/officeDocument/2006/relationships/image" Target="../media/image89.png"/><Relationship Id="rId11" Type="http://schemas.openxmlformats.org/officeDocument/2006/relationships/image" Target="../media/image27.svg"/><Relationship Id="rId10" Type="http://schemas.openxmlformats.org/officeDocument/2006/relationships/image" Target="../media/image133.png"/><Relationship Id="rId1" Type="http://schemas.openxmlformats.org/officeDocument/2006/relationships/image" Target="../media/image146.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9.png"/><Relationship Id="rId4" Type="http://schemas.openxmlformats.org/officeDocument/2006/relationships/image" Target="../media/image155.png"/><Relationship Id="rId3"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image" Target="../media/image15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0.pn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48.png"/><Relationship Id="rId1" Type="http://schemas.openxmlformats.org/officeDocument/2006/relationships/image" Target="../media/image150.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48.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image" Target="../media/image163.png"/><Relationship Id="rId2" Type="http://schemas.openxmlformats.org/officeDocument/2006/relationships/image" Target="../media/image161.png"/><Relationship Id="rId1" Type="http://schemas.openxmlformats.org/officeDocument/2006/relationships/image" Target="../media/image148.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image" Target="../media/image148.pn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7.xml"/><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48.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167.png"/><Relationship Id="rId2" Type="http://schemas.openxmlformats.org/officeDocument/2006/relationships/image" Target="../media/image161.png"/><Relationship Id="rId1" Type="http://schemas.openxmlformats.org/officeDocument/2006/relationships/image" Target="../media/image148.png"/></Relationships>
</file>

<file path=ppt/slides/_rels/slide97.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7.xml"/><Relationship Id="rId4" Type="http://schemas.openxmlformats.org/officeDocument/2006/relationships/image" Target="../media/image149.png"/><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48.png"/></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148.png"/><Relationship Id="rId2" Type="http://schemas.openxmlformats.org/officeDocument/2006/relationships/image" Target="../media/image171.png"/><Relationship Id="rId1" Type="http://schemas.openxmlformats.org/officeDocument/2006/relationships/image" Target="../media/image170.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148.png"/><Relationship Id="rId1" Type="http://schemas.openxmlformats.org/officeDocument/2006/relationships/image" Target="../media/image17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79070" y="171450"/>
            <a:ext cx="7701915" cy="2089150"/>
          </a:xfrm>
        </p:spPr>
        <p:txBody>
          <a:bodyPr>
            <a:normAutofit fontScale="90000"/>
          </a:bodyPr>
          <a:p>
            <a:pPr algn="l"/>
            <a:r>
              <a:rPr sz="5335" b="1">
                <a:solidFill>
                  <a:schemeClr val="bg1"/>
                </a:solidFill>
              </a:rPr>
              <a:t>Conhecendo AWS Serverless com CDK, Java e Python</a:t>
            </a:r>
            <a:endParaRPr sz="5335" b="1">
              <a:solidFill>
                <a:schemeClr val="bg1"/>
              </a:solidFill>
            </a:endParaRPr>
          </a:p>
        </p:txBody>
      </p:sp>
      <p:sp>
        <p:nvSpPr>
          <p:cNvPr id="15" name="Text Box 14"/>
          <p:cNvSpPr txBox="1"/>
          <p:nvPr/>
        </p:nvSpPr>
        <p:spPr>
          <a:xfrm>
            <a:off x="9504680" y="6558915"/>
            <a:ext cx="2700020"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5" name="Flowchart: Document 4"/>
          <p:cNvSpPr/>
          <p:nvPr/>
        </p:nvSpPr>
        <p:spPr>
          <a:xfrm rot="16200000">
            <a:off x="-558165" y="549275"/>
            <a:ext cx="6875780" cy="5759450"/>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3037840"/>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DynamoBD and Grant Permissions Lambda Functions</a:t>
            </a:r>
            <a:endParaRPr lang="pt-PT" sz="1600" b="1">
              <a:solidFill>
                <a:schemeClr val="bg1"/>
              </a:solidFill>
            </a:endParaRPr>
          </a:p>
        </p:txBody>
      </p:sp>
      <p:sp>
        <p:nvSpPr>
          <p:cNvPr id="5" name="Rectangles 4"/>
          <p:cNvSpPr/>
          <p:nvPr/>
        </p:nvSpPr>
        <p:spPr>
          <a:xfrm>
            <a:off x="596900" y="3246120"/>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586730"/>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3037840"/>
            <a:ext cx="728980" cy="728980"/>
          </a:xfrm>
          <a:prstGeom prst="rect">
            <a:avLst/>
          </a:prstGeom>
        </p:spPr>
      </p:pic>
      <p:pic>
        <p:nvPicPr>
          <p:cNvPr id="7" name="Picture 6"/>
          <p:cNvPicPr>
            <a:picLocks noChangeAspect="1"/>
          </p:cNvPicPr>
          <p:nvPr/>
        </p:nvPicPr>
        <p:blipFill>
          <a:blip r:embed="rId3"/>
          <a:stretch>
            <a:fillRect/>
          </a:stretch>
        </p:blipFill>
        <p:spPr>
          <a:xfrm>
            <a:off x="6466840" y="1337945"/>
            <a:ext cx="5229225" cy="1390650"/>
          </a:xfrm>
          <a:prstGeom prst="rect">
            <a:avLst/>
          </a:prstGeom>
        </p:spPr>
      </p:pic>
      <p:pic>
        <p:nvPicPr>
          <p:cNvPr id="11" name="Picture 10"/>
          <p:cNvPicPr>
            <a:picLocks noChangeAspect="1"/>
          </p:cNvPicPr>
          <p:nvPr/>
        </p:nvPicPr>
        <p:blipFill>
          <a:blip r:embed="rId4"/>
          <a:stretch>
            <a:fillRect/>
          </a:stretch>
        </p:blipFill>
        <p:spPr>
          <a:xfrm>
            <a:off x="442595" y="1337945"/>
            <a:ext cx="5946140" cy="1402715"/>
          </a:xfrm>
          <a:prstGeom prst="rect">
            <a:avLst/>
          </a:prstGeom>
        </p:spPr>
      </p:pic>
      <p:cxnSp>
        <p:nvCxnSpPr>
          <p:cNvPr id="12" name="Straight Arrow Connector 11"/>
          <p:cNvCxnSpPr/>
          <p:nvPr/>
        </p:nvCxnSpPr>
        <p:spPr>
          <a:xfrm flipH="1" flipV="1">
            <a:off x="3100070" y="2519045"/>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519045"/>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76225" y="45624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Reading Lambda Functions</a:t>
            </a:r>
            <a:endParaRPr lang="pt-PT" sz="1600" b="1">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064760" y="1012825"/>
            <a:ext cx="6859270" cy="3175000"/>
          </a:xfrm>
          <a:prstGeom prst="rect">
            <a:avLst/>
          </a:prstGeom>
        </p:spPr>
      </p:pic>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1120140"/>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468880"/>
            <a:ext cx="2943225" cy="1971675"/>
          </a:xfrm>
          <a:prstGeom prst="rect">
            <a:avLst/>
          </a:prstGeom>
        </p:spPr>
      </p:pic>
      <p:cxnSp>
        <p:nvCxnSpPr>
          <p:cNvPr id="17" name="Straight Arrow Connector 16"/>
          <p:cNvCxnSpPr>
            <a:endCxn id="18" idx="0"/>
          </p:cNvCxnSpPr>
          <p:nvPr/>
        </p:nvCxnSpPr>
        <p:spPr>
          <a:xfrm>
            <a:off x="2009775" y="167957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03784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93802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7889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66280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6" name="Flowchart: Document 5"/>
          <p:cNvSpPr/>
          <p:nvPr/>
        </p:nvSpPr>
        <p:spPr>
          <a:xfrm rot="16200000">
            <a:off x="-876935" y="877570"/>
            <a:ext cx="6904355" cy="5149215"/>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2922905"/>
            <a:ext cx="4318000" cy="99504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Importants</a:t>
            </a:r>
            <a:br>
              <a:rPr lang="pt-PT" altLang="en-US" sz="3200" b="1">
                <a:solidFill>
                  <a:schemeClr val="bg1"/>
                </a:solidFill>
                <a:sym typeface="+mn-ea"/>
              </a:rPr>
            </a:br>
            <a:r>
              <a:rPr lang="pt-PT" altLang="en-US" sz="3200" b="1">
                <a:solidFill>
                  <a:schemeClr val="bg1"/>
                </a:solidFill>
                <a:sym typeface="+mn-ea"/>
              </a:rPr>
              <a:t>Resources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 name="Title 1"/>
          <p:cNvSpPr>
            <a:spLocks noGrp="1"/>
          </p:cNvSpPr>
          <p:nvPr/>
        </p:nvSpPr>
        <p:spPr>
          <a:xfrm>
            <a:off x="345440" y="10394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 name="Title 1"/>
          <p:cNvSpPr>
            <a:spLocks noGrp="1"/>
          </p:cNvSpPr>
          <p:nvPr/>
        </p:nvSpPr>
        <p:spPr>
          <a:xfrm>
            <a:off x="345440" y="10394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 name="Title 1"/>
          <p:cNvSpPr>
            <a:spLocks noGrp="1"/>
          </p:cNvSpPr>
          <p:nvPr/>
        </p:nvSpPr>
        <p:spPr>
          <a:xfrm>
            <a:off x="345440" y="10394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 name="Title 1"/>
          <p:cNvSpPr>
            <a:spLocks noGrp="1"/>
          </p:cNvSpPr>
          <p:nvPr/>
        </p:nvSpPr>
        <p:spPr>
          <a:xfrm>
            <a:off x="345440" y="10394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 name="Title 1"/>
          <p:cNvSpPr>
            <a:spLocks noGrp="1"/>
          </p:cNvSpPr>
          <p:nvPr/>
        </p:nvSpPr>
        <p:spPr>
          <a:xfrm>
            <a:off x="345440" y="1039495"/>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45466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38100"/>
            <a:ext cx="9239250" cy="6896100"/>
          </a:xfrm>
          <a:prstGeom prst="rect">
            <a:avLst/>
          </a:prstGeom>
        </p:spPr>
      </p:pic>
      <p:sp>
        <p:nvSpPr>
          <p:cNvPr id="4" name="Flowchart: Document 3"/>
          <p:cNvSpPr/>
          <p:nvPr/>
        </p:nvSpPr>
        <p:spPr>
          <a:xfrm rot="16200000">
            <a:off x="-840105" y="775970"/>
            <a:ext cx="6930390" cy="5268595"/>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915670" y="2524760"/>
            <a:ext cx="2770505"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784475"/>
          </a:xfrm>
          <a:prstGeom prst="rect">
            <a:avLst/>
          </a:prstGeom>
          <a:noFill/>
        </p:spPr>
        <p:txBody>
          <a:bodyPr wrap="square" rtlCol="0" anchor="t">
            <a:spAutoFit/>
          </a:bodyPr>
          <a:p>
            <a:pPr marL="285750" indent="-285750" eaLnBrk="1" hangingPunct="1">
              <a:lnSpc>
                <a:spcPts val="2100"/>
              </a:lnSpc>
              <a:buFont typeface="Arial" panose="02080604020202020204" pitchFamily="34" charset="0"/>
              <a:buChar char="•"/>
            </a:pPr>
            <a:r>
              <a:rPr lang="en-US" sz="1600" dirty="0">
                <a:solidFill>
                  <a:schemeClr val="bg1"/>
                </a:solidFill>
                <a:sym typeface="+mn-ea"/>
              </a:rPr>
              <a:t>Serverless is a way to describe the services that enable you to build and run applications without thinking about servers. AWS has serverless services for all layers of your stack.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r>
              <a:rPr lang="en-US" sz="1600" dirty="0">
                <a:solidFill>
                  <a:schemeClr val="bg1"/>
                </a:solidFill>
                <a:sym typeface="+mn-ea"/>
              </a:rPr>
              <a:t>In many public forums, like our marketing website, we list these services under the Serverless heading because it improves discoverability. </a:t>
            </a:r>
            <a:endParaRPr lang="en-US" sz="1600" dirty="0">
              <a:solidFill>
                <a:schemeClr val="bg1"/>
              </a:solidFill>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r>
              <a:rPr lang="en-US" sz="1600" dirty="0">
                <a:solidFill>
                  <a:schemeClr val="bg1"/>
                </a:solidFill>
                <a:sym typeface="+mn-ea"/>
              </a:rPr>
              <a:t>When it comes to building an architecture diagram, it</a:t>
            </a:r>
            <a:r>
              <a:rPr lang="en-US" altLang="en-US" sz="1600" dirty="0">
                <a:solidFill>
                  <a:schemeClr val="bg1"/>
                </a:solidFill>
                <a:sym typeface="+mn-ea"/>
              </a:rPr>
              <a:t>’</a:t>
            </a:r>
            <a:r>
              <a:rPr lang="en-US" sz="1600" dirty="0">
                <a:solidFill>
                  <a:schemeClr val="bg1"/>
                </a:solidFill>
                <a:sym typeface="+mn-ea"/>
              </a:rPr>
              <a:t>s more intuitive to use a functional categorization. Please find the architecture icon for each serverless service in its functional category.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r>
              <a:rPr lang="en-US" sz="1600" dirty="0">
                <a:solidFill>
                  <a:schemeClr val="bg1"/>
                </a:solidFill>
                <a:sym typeface="+mn-ea"/>
              </a:rPr>
              <a:t>You can use the serverless category icon to describe serverless applications or architectures.</a:t>
            </a:r>
            <a:endParaRPr lang="en-US" sz="1600">
              <a:solidFill>
                <a:schemeClr val="bg1"/>
              </a:solidFill>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66990"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8735" y="-19050"/>
            <a:ext cx="12230735" cy="6816090"/>
          </a:xfrm>
          <a:prstGeom prst="rect">
            <a:avLst/>
          </a:prstGeom>
        </p:spPr>
      </p:pic>
      <p:sp>
        <p:nvSpPr>
          <p:cNvPr id="5" name="Flowchart: Document 4"/>
          <p:cNvSpPr/>
          <p:nvPr/>
        </p:nvSpPr>
        <p:spPr>
          <a:xfrm rot="16200000">
            <a:off x="-657225" y="663575"/>
            <a:ext cx="6835775" cy="5539740"/>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70" y="2574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083" y="2676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1880" y="25778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9441180" y="6508115"/>
            <a:ext cx="2750185"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Amazon DynamoDB?</a:t>
            </a:r>
            <a:endParaRPr lang="en-US" sz="2000" b="1">
              <a:solidFill>
                <a:schemeClr val="bg1"/>
              </a:solidFill>
              <a:sym typeface="+mn-ea"/>
            </a:endParaRPr>
          </a:p>
        </p:txBody>
      </p:sp>
      <p:sp>
        <p:nvSpPr>
          <p:cNvPr id="2" name="Text Box 1"/>
          <p:cNvSpPr txBox="1"/>
          <p:nvPr/>
        </p:nvSpPr>
        <p:spPr>
          <a:xfrm>
            <a:off x="457835" y="808990"/>
            <a:ext cx="8407400" cy="378460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Amazon DynamoDB</a:t>
            </a:r>
            <a:r>
              <a:rPr sz="1600">
                <a:solidFill>
                  <a:schemeClr val="bg1"/>
                </a:solidFill>
              </a:rPr>
              <a:t> is a fully managed NoSQL</a:t>
            </a:r>
            <a:r>
              <a:rPr lang="pt-PT" sz="1600">
                <a:solidFill>
                  <a:schemeClr val="bg1"/>
                </a:solidFill>
              </a:rPr>
              <a:t> </a:t>
            </a:r>
            <a:r>
              <a:rPr sz="1600">
                <a:solidFill>
                  <a:schemeClr val="bg1"/>
                </a:solidFill>
              </a:rPr>
              <a:t>database service that provides fast and predictable</a:t>
            </a:r>
            <a:r>
              <a:rPr lang="pt-PT" sz="1600">
                <a:solidFill>
                  <a:schemeClr val="bg1"/>
                </a:solidFill>
              </a:rPr>
              <a:t> </a:t>
            </a:r>
            <a:r>
              <a:rPr sz="1600">
                <a:solidFill>
                  <a:schemeClr val="bg1"/>
                </a:solidFill>
              </a:rPr>
              <a:t>performance with seamless scalability.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Serverless, key-value NoSQL database</a:t>
            </a:r>
            <a:r>
              <a:rPr sz="1600">
                <a:solidFill>
                  <a:schemeClr val="bg1"/>
                </a:solidFill>
              </a:rPr>
              <a:t> designed to</a:t>
            </a:r>
            <a:r>
              <a:rPr lang="pt-PT" sz="1600">
                <a:solidFill>
                  <a:schemeClr val="bg1"/>
                </a:solidFill>
              </a:rPr>
              <a:t> </a:t>
            </a:r>
            <a:r>
              <a:rPr sz="1600">
                <a:solidFill>
                  <a:schemeClr val="bg1"/>
                </a:solidFill>
              </a:rPr>
              <a:t>run high-performance applications at any scale.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Create </a:t>
            </a:r>
            <a:r>
              <a:rPr sz="1600" b="1">
                <a:solidFill>
                  <a:schemeClr val="bg1"/>
                </a:solidFill>
              </a:rPr>
              <a:t>database tables</a:t>
            </a:r>
            <a:r>
              <a:rPr sz="1600">
                <a:solidFill>
                  <a:schemeClr val="bg1"/>
                </a:solidFill>
              </a:rPr>
              <a:t> that can store and retrieve any</a:t>
            </a:r>
            <a:r>
              <a:rPr lang="pt-PT" sz="1600">
                <a:solidFill>
                  <a:schemeClr val="bg1"/>
                </a:solidFill>
              </a:rPr>
              <a:t> </a:t>
            </a:r>
            <a:r>
              <a:rPr sz="1600">
                <a:solidFill>
                  <a:schemeClr val="bg1"/>
                </a:solidFill>
              </a:rPr>
              <a:t>amount of data and serve any level of request traffic.</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Scale up or down</a:t>
            </a:r>
            <a:r>
              <a:rPr sz="1600">
                <a:solidFill>
                  <a:schemeClr val="bg1"/>
                </a:solidFill>
              </a:rPr>
              <a:t> the throughput of your tables without</a:t>
            </a:r>
            <a:r>
              <a:rPr lang="pt-PT" sz="1600">
                <a:solidFill>
                  <a:schemeClr val="bg1"/>
                </a:solidFill>
              </a:rPr>
              <a:t> </a:t>
            </a:r>
            <a:r>
              <a:rPr sz="1600">
                <a:solidFill>
                  <a:schemeClr val="bg1"/>
                </a:solidFill>
              </a:rPr>
              <a:t>downtime or performance degradation. DynamoDB</a:t>
            </a:r>
            <a:r>
              <a:rPr lang="pt-PT" sz="1600">
                <a:solidFill>
                  <a:schemeClr val="bg1"/>
                </a:solidFill>
              </a:rPr>
              <a:t> </a:t>
            </a:r>
            <a:r>
              <a:rPr sz="1600">
                <a:solidFill>
                  <a:schemeClr val="bg1"/>
                </a:solidFill>
              </a:rPr>
              <a:t>provides on-demand backup capability.</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High Availability and Durability</a:t>
            </a:r>
            <a:endParaRPr sz="1600" b="1">
              <a:solidFill>
                <a:schemeClr val="bg1"/>
              </a:solidFill>
            </a:endParaRPr>
          </a:p>
          <a:p>
            <a:pPr indent="0" algn="l">
              <a:buFont typeface="Arial" panose="02080604020202020204" pitchFamily="34" charset="0"/>
              <a:buNone/>
            </a:pPr>
            <a:r>
              <a:rPr sz="1600">
                <a:solidFill>
                  <a:schemeClr val="bg1"/>
                </a:solidFill>
              </a:rPr>
              <a:t>DynamoDB automatically spreads data and traffic for</a:t>
            </a:r>
            <a:r>
              <a:rPr lang="pt-PT" sz="1600">
                <a:solidFill>
                  <a:schemeClr val="bg1"/>
                </a:solidFill>
              </a:rPr>
              <a:t> </a:t>
            </a:r>
            <a:r>
              <a:rPr sz="1600">
                <a:solidFill>
                  <a:schemeClr val="bg1"/>
                </a:solidFill>
              </a:rPr>
              <a:t>your tables across enough servers to meet your</a:t>
            </a:r>
            <a:r>
              <a:rPr lang="pt-PT" sz="1600">
                <a:solidFill>
                  <a:schemeClr val="bg1"/>
                </a:solidFill>
              </a:rPr>
              <a:t> </a:t>
            </a:r>
            <a:r>
              <a:rPr sz="1600">
                <a:solidFill>
                  <a:schemeClr val="bg1"/>
                </a:solidFill>
              </a:rPr>
              <a:t>throughput.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https://github.com/weder96/aws-certification-learning/tree/main/module-8</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
          <a:stretch>
            <a:fillRect/>
          </a:stretch>
        </p:blipFill>
        <p:spPr>
          <a:xfrm>
            <a:off x="8968740" y="887095"/>
            <a:ext cx="2785745" cy="28035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5" name="Flowchart: Document 4"/>
          <p:cNvSpPr/>
          <p:nvPr/>
        </p:nvSpPr>
        <p:spPr>
          <a:xfrm rot="16200000">
            <a:off x="-657225" y="663575"/>
            <a:ext cx="6835775" cy="5539740"/>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9397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940"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5" name="Flowchart: Document 4"/>
          <p:cNvSpPr/>
          <p:nvPr/>
        </p:nvSpPr>
        <p:spPr>
          <a:xfrm rot="16200000">
            <a:off x="-1202690" y="1209675"/>
            <a:ext cx="6835775" cy="4448175"/>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5" name="Flowchart: Document 4"/>
          <p:cNvSpPr/>
          <p:nvPr/>
        </p:nvSpPr>
        <p:spPr>
          <a:xfrm rot="16200000">
            <a:off x="-657225" y="663575"/>
            <a:ext cx="6835775" cy="5539740"/>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5" name="Flowchart: Document 4"/>
          <p:cNvSpPr/>
          <p:nvPr/>
        </p:nvSpPr>
        <p:spPr>
          <a:xfrm rot="16200000">
            <a:off x="-662940" y="669925"/>
            <a:ext cx="6835775" cy="5527675"/>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5" name="Flowchart: Document 4"/>
          <p:cNvSpPr/>
          <p:nvPr/>
        </p:nvSpPr>
        <p:spPr>
          <a:xfrm rot="16200000">
            <a:off x="-657225" y="663575"/>
            <a:ext cx="6835775" cy="5539740"/>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marL="285750" indent="-285750" algn="l">
              <a:buFont typeface="Arial" panose="02080604020202020204" pitchFamily="34" charset="0"/>
              <a:buChar char="•"/>
            </a:pPr>
            <a:r>
              <a:rPr sz="1600">
                <a:solidFill>
                  <a:schemeClr val="bg1"/>
                </a:solidFill>
              </a:rPr>
              <a:t>Serverless on AWS</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marL="285750" indent="-285750" algn="l">
              <a:buFont typeface="Arial" panose="02080604020202020204" pitchFamily="34" charset="0"/>
              <a:buChar char="•"/>
            </a:pPr>
            <a:r>
              <a:rPr sz="1600">
                <a:solidFill>
                  <a:schemeClr val="bg1"/>
                </a:solidFill>
              </a:rPr>
              <a:t>The most popular serverless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marL="285750" indent="-285750" algn="l">
              <a:buFont typeface="Arial" panose="02080604020202020204" pitchFamily="34" charset="0"/>
              <a:buChar char="•"/>
            </a:pPr>
            <a:r>
              <a:rPr sz="1600">
                <a:solidFill>
                  <a:schemeClr val="bg1"/>
                </a:solidFill>
              </a:rPr>
              <a:t>Running billions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marL="285750" indent="-285750" algn="l">
              <a:buFont typeface="Arial" panose="02080604020202020204" pitchFamily="34" charset="0"/>
              <a:buChar char="•"/>
            </a:pPr>
            <a:r>
              <a:rPr sz="1600">
                <a:solidFill>
                  <a:schemeClr val="bg1"/>
                </a:solidFill>
              </a:rPr>
              <a:t>Compute service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marL="285750" indent="-285750" algn="l">
              <a:buFont typeface="Arial" panose="02080604020202020204" pitchFamily="34" charset="0"/>
              <a:buChar char="•"/>
            </a:pPr>
            <a:r>
              <a:rPr sz="1600">
                <a:solidFill>
                  <a:schemeClr val="bg1"/>
                </a:solidFill>
              </a:rPr>
              <a:t>Serverless function that you only responsible for your actual code.</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168400"/>
          </a:xfrm>
          <a:prstGeom prst="rect">
            <a:avLst/>
          </a:prstGeom>
          <a:noFill/>
        </p:spPr>
        <p:txBody>
          <a:bodyPr wrap="square" rtlCol="0" anchor="t">
            <a:spAutoFit/>
          </a:bodyPr>
          <a:p>
            <a:pPr marL="285750" indent="-285750" algn="l">
              <a:buFont typeface="Arial" panose="02080604020202020204" pitchFamily="34" charset="0"/>
              <a:buChar char="•"/>
            </a:pPr>
            <a:r>
              <a:rPr sz="1400">
                <a:solidFill>
                  <a:schemeClr val="bg1"/>
                </a:solidFill>
              </a:rPr>
              <a:t>Triggered lambda functions with different AWS Lambda Invocation Types</a:t>
            </a:r>
            <a:endParaRPr sz="1400">
              <a:solidFill>
                <a:schemeClr val="bg1"/>
              </a:solidFill>
            </a:endParaRPr>
          </a:p>
          <a:p>
            <a:pPr marL="285750" indent="-285750" algn="l">
              <a:buFont typeface="Arial" panose="02080604020202020204" pitchFamily="34" charset="0"/>
              <a:buChar char="•"/>
            </a:pPr>
            <a:r>
              <a:rPr sz="1400">
                <a:solidFill>
                  <a:schemeClr val="bg1"/>
                </a:solidFill>
              </a:rPr>
              <a:t>AWS Lambda has 3 Invocation Types;</a:t>
            </a:r>
            <a:endParaRPr sz="1400">
              <a:solidFill>
                <a:schemeClr val="bg1"/>
              </a:solidFill>
            </a:endParaRPr>
          </a:p>
          <a:p>
            <a:pPr marL="285750" indent="-285750" algn="l">
              <a:buFont typeface="Arial" panose="02080604020202020204" pitchFamily="34" charset="0"/>
              <a:buChar char="•"/>
            </a:pPr>
            <a:r>
              <a:rPr sz="1400">
                <a:solidFill>
                  <a:schemeClr val="bg1"/>
                </a:solidFill>
              </a:rPr>
              <a:t>Lambda Synchronous invocation</a:t>
            </a:r>
            <a:endParaRPr sz="1400">
              <a:solidFill>
                <a:schemeClr val="bg1"/>
              </a:solidFill>
            </a:endParaRPr>
          </a:p>
          <a:p>
            <a:pPr marL="285750" indent="-285750" algn="l">
              <a:buFont typeface="Arial" panose="02080604020202020204" pitchFamily="34" charset="0"/>
              <a:buChar char="•"/>
            </a:pPr>
            <a:r>
              <a:rPr sz="1400">
                <a:solidFill>
                  <a:schemeClr val="bg1"/>
                </a:solidFill>
              </a:rPr>
              <a:t>Lambda Asynchronous invocation</a:t>
            </a:r>
            <a:endParaRPr sz="1400">
              <a:solidFill>
                <a:schemeClr val="bg1"/>
              </a:solidFill>
            </a:endParaRPr>
          </a:p>
          <a:p>
            <a:pPr marL="285750" indent="-285750" algn="l">
              <a:buFont typeface="Arial" panose="02080604020202020204" pitchFamily="34" charset="0"/>
              <a:buChar char="•"/>
            </a:pP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839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Synchronous Invocation</a:t>
            </a:r>
            <a:endParaRPr lang="pt-PT" altLang="en-US" sz="2000" b="1" dirty="0">
              <a:solidFill>
                <a:schemeClr val="bg1"/>
              </a:solidFill>
            </a:endParaRPr>
          </a:p>
        </p:txBody>
      </p:sp>
      <p:sp>
        <p:nvSpPr>
          <p:cNvPr id="2" name="Text Box 1"/>
          <p:cNvSpPr txBox="1"/>
          <p:nvPr/>
        </p:nvSpPr>
        <p:spPr>
          <a:xfrm>
            <a:off x="457835" y="847090"/>
            <a:ext cx="10780395" cy="5262245"/>
          </a:xfrm>
          <a:prstGeom prst="rect">
            <a:avLst/>
          </a:prstGeom>
          <a:noFill/>
        </p:spPr>
        <p:txBody>
          <a:bodyPr wrap="square" rtlCol="0" anchor="t">
            <a:spAutoFit/>
          </a:bodyPr>
          <a:p>
            <a:pPr algn="l"/>
            <a:r>
              <a:rPr sz="1200" b="1">
                <a:solidFill>
                  <a:schemeClr val="bg1"/>
                </a:solidFill>
              </a:rPr>
              <a:t>Execute immediately </a:t>
            </a:r>
            <a:r>
              <a:rPr sz="1200">
                <a:solidFill>
                  <a:schemeClr val="bg1"/>
                </a:solidFill>
              </a:rPr>
              <a:t>when you perform the Lambda Invoke API call.</a:t>
            </a:r>
            <a:endParaRPr sz="1200">
              <a:solidFill>
                <a:schemeClr val="bg1"/>
              </a:solidFill>
            </a:endParaRPr>
          </a:p>
          <a:p>
            <a:pPr algn="l"/>
            <a:r>
              <a:rPr sz="1200" b="1">
                <a:solidFill>
                  <a:schemeClr val="bg1"/>
                </a:solidFill>
              </a:rPr>
              <a:t>Wait </a:t>
            </a:r>
            <a:r>
              <a:rPr sz="1200">
                <a:solidFill>
                  <a:schemeClr val="bg1"/>
                </a:solidFill>
              </a:rPr>
              <a:t>for the function to process the function and return back to response.</a:t>
            </a:r>
            <a:endParaRPr sz="1200">
              <a:solidFill>
                <a:schemeClr val="bg1"/>
              </a:solidFill>
            </a:endParaRPr>
          </a:p>
          <a:p>
            <a:pPr algn="l"/>
            <a:endParaRPr sz="1200" b="1">
              <a:solidFill>
                <a:schemeClr val="bg1"/>
              </a:solidFill>
            </a:endParaRPr>
          </a:p>
          <a:p>
            <a:pPr algn="l"/>
            <a:r>
              <a:rPr sz="1200" b="1">
                <a:solidFill>
                  <a:schemeClr val="bg1"/>
                </a:solidFill>
              </a:rPr>
              <a:t>API Gateway + Lambda + DynamoDB</a:t>
            </a:r>
            <a:endParaRPr sz="1200" b="1">
              <a:solidFill>
                <a:schemeClr val="bg1"/>
              </a:solidFill>
            </a:endParaRPr>
          </a:p>
          <a:p>
            <a:pPr algn="l"/>
            <a:endParaRPr sz="1200" b="1">
              <a:solidFill>
                <a:schemeClr val="bg1"/>
              </a:solidFill>
            </a:endParaRPr>
          </a:p>
          <a:p>
            <a:pPr algn="l"/>
            <a:r>
              <a:rPr sz="1200" b="1">
                <a:solidFill>
                  <a:schemeClr val="bg1"/>
                </a:solidFill>
              </a:rPr>
              <a:t>Invocation-type</a:t>
            </a:r>
            <a:r>
              <a:rPr sz="1200">
                <a:solidFill>
                  <a:schemeClr val="bg1"/>
                </a:solidFill>
              </a:rPr>
              <a:t> flag should be “</a:t>
            </a:r>
            <a:r>
              <a:rPr sz="1200" b="1">
                <a:solidFill>
                  <a:schemeClr val="bg1"/>
                </a:solidFill>
              </a:rPr>
              <a:t>RequestResponse</a:t>
            </a:r>
            <a:r>
              <a:rPr sz="1200">
                <a:solidFill>
                  <a:schemeClr val="bg1"/>
                </a:solidFill>
              </a:rPr>
              <a:t>”</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 Responsible for </a:t>
            </a:r>
            <a:r>
              <a:rPr sz="1200" b="1">
                <a:solidFill>
                  <a:schemeClr val="bg1"/>
                </a:solidFill>
              </a:rPr>
              <a:t>inspecting </a:t>
            </a:r>
            <a:r>
              <a:rPr sz="1200">
                <a:solidFill>
                  <a:schemeClr val="bg1"/>
                </a:solidFill>
              </a:rPr>
              <a:t>the </a:t>
            </a:r>
            <a:r>
              <a:rPr sz="1200" b="1">
                <a:solidFill>
                  <a:schemeClr val="bg1"/>
                </a:solidFill>
              </a:rPr>
              <a:t>response</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determining </a:t>
            </a:r>
            <a:r>
              <a:rPr sz="1200">
                <a:solidFill>
                  <a:schemeClr val="bg1"/>
                </a:solidFill>
              </a:rPr>
              <a:t>if there was an </a:t>
            </a:r>
            <a:r>
              <a:rPr sz="1200" b="1">
                <a:solidFill>
                  <a:schemeClr val="bg1"/>
                </a:solidFill>
              </a:rPr>
              <a:t>error</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decide </a:t>
            </a:r>
            <a:r>
              <a:rPr sz="1200">
                <a:solidFill>
                  <a:schemeClr val="bg1"/>
                </a:solidFill>
              </a:rPr>
              <a:t>to </a:t>
            </a:r>
            <a:r>
              <a:rPr sz="1200" b="1">
                <a:solidFill>
                  <a:schemeClr val="bg1"/>
                </a:solidFill>
              </a:rPr>
              <a:t>retry </a:t>
            </a:r>
            <a:r>
              <a:rPr sz="1200">
                <a:solidFill>
                  <a:schemeClr val="bg1"/>
                </a:solidFill>
              </a:rPr>
              <a:t>the invocation</a:t>
            </a:r>
            <a:endParaRPr sz="1200">
              <a:solidFill>
                <a:schemeClr val="bg1"/>
              </a:solidFill>
            </a:endParaRPr>
          </a:p>
          <a:p>
            <a:pPr algn="l"/>
            <a:endParaRPr sz="1200">
              <a:solidFill>
                <a:schemeClr val="bg1"/>
              </a:solidFill>
            </a:endParaRPr>
          </a:p>
          <a:p>
            <a:pPr algn="l"/>
            <a:r>
              <a:rPr sz="1200">
                <a:solidFill>
                  <a:schemeClr val="bg1"/>
                </a:solidFill>
              </a:rPr>
              <a:t>▪ Example of synchronous invocation using the AWS CLI:</a:t>
            </a:r>
            <a:endParaRPr sz="1200">
              <a:solidFill>
                <a:schemeClr val="bg1"/>
              </a:solidFill>
            </a:endParaRPr>
          </a:p>
          <a:p>
            <a:pPr algn="l"/>
            <a:r>
              <a:rPr sz="1200">
                <a:solidFill>
                  <a:schemeClr val="bg1"/>
                </a:solidFill>
              </a:rPr>
              <a:t>aws lambda invoke —function-name MyLambdaFunction </a:t>
            </a:r>
            <a:r>
              <a:rPr sz="1200" b="1">
                <a:solidFill>
                  <a:schemeClr val="bg1"/>
                </a:solidFill>
              </a:rPr>
              <a:t>—invocation-type RequestResponse</a:t>
            </a:r>
            <a:r>
              <a:rPr sz="1200">
                <a:solidFill>
                  <a:schemeClr val="bg1"/>
                </a:solidFill>
              </a:rPr>
              <a:t> —payload '{ "key": "value" }’</a:t>
            </a:r>
            <a:endParaRPr sz="1200">
              <a:solidFill>
                <a:schemeClr val="bg1"/>
              </a:solidFill>
            </a:endParaRPr>
          </a:p>
          <a:p>
            <a:pPr algn="l"/>
            <a:endParaRPr sz="1200">
              <a:solidFill>
                <a:schemeClr val="bg1"/>
              </a:solidFill>
            </a:endParaRPr>
          </a:p>
          <a:p>
            <a:pPr algn="l"/>
            <a:r>
              <a:rPr sz="1200">
                <a:solidFill>
                  <a:schemeClr val="bg1"/>
                </a:solidFill>
              </a:rPr>
              <a:t>▪ Triggered</a:t>
            </a:r>
            <a:r>
              <a:rPr sz="1200" b="1">
                <a:solidFill>
                  <a:schemeClr val="bg1"/>
                </a:solidFill>
              </a:rPr>
              <a:t> AWS services</a:t>
            </a:r>
            <a:r>
              <a:rPr sz="1200">
                <a:solidFill>
                  <a:schemeClr val="bg1"/>
                </a:solidFill>
              </a:rPr>
              <a:t> of</a:t>
            </a:r>
            <a:r>
              <a:rPr sz="1200" b="1">
                <a:solidFill>
                  <a:schemeClr val="bg1"/>
                </a:solidFill>
              </a:rPr>
              <a:t> synchronous invocation</a:t>
            </a:r>
            <a:r>
              <a:rPr sz="1200">
                <a:solidFill>
                  <a:schemeClr val="bg1"/>
                </a:solidFill>
              </a:rPr>
              <a:t>; ELB (Application Load Balancer), Cognito,</a:t>
            </a:r>
            <a:endParaRPr sz="1200">
              <a:solidFill>
                <a:schemeClr val="bg1"/>
              </a:solidFill>
            </a:endParaRPr>
          </a:p>
          <a:p>
            <a:pPr algn="l"/>
            <a:r>
              <a:rPr sz="1200">
                <a:solidFill>
                  <a:schemeClr val="bg1"/>
                </a:solidFill>
              </a:rPr>
              <a:t>Lex, Alexa, API Gateway, CloudFront, Kinesis Data Firehose</a:t>
            </a:r>
            <a:endParaRPr sz="1200">
              <a:solidFill>
                <a:schemeClr val="bg1"/>
              </a:solidFill>
            </a:endParaRPr>
          </a:p>
        </p:txBody>
      </p:sp>
      <p:sp>
        <p:nvSpPr>
          <p:cNvPr id="49" name="Rectangle 48"/>
          <p:cNvSpPr/>
          <p:nvPr/>
        </p:nvSpPr>
        <p:spPr>
          <a:xfrm>
            <a:off x="4027170" y="23196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28822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319905" y="3714115"/>
            <a:ext cx="17881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Arial" panose="02080604020202020204" pitchFamily="34" charset="0"/>
                <a:ea typeface="Amazon Ember" panose="020B0603020204020204" pitchFamily="34" charset="0"/>
                <a:cs typeface="Arial" panose="02080604020202020204" pitchFamily="34" charset="0"/>
              </a:rPr>
              <a:t>Users</a:t>
            </a:r>
            <a:endParaRPr lang="pt-PT"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RequestResponse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Rectangles 2"/>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Asynchronous Invocation</a:t>
            </a:r>
            <a:endParaRPr lang="pt-PT" altLang="en-US" sz="2000" b="1" dirty="0">
              <a:solidFill>
                <a:schemeClr val="bg1"/>
              </a:solidFill>
            </a:endParaRPr>
          </a:p>
        </p:txBody>
      </p:sp>
      <p:sp>
        <p:nvSpPr>
          <p:cNvPr id="2" name="Text Box 1"/>
          <p:cNvSpPr txBox="1"/>
          <p:nvPr/>
        </p:nvSpPr>
        <p:spPr>
          <a:xfrm>
            <a:off x="466725" y="762635"/>
            <a:ext cx="10780395" cy="5446395"/>
          </a:xfrm>
          <a:prstGeom prst="rect">
            <a:avLst/>
          </a:prstGeom>
          <a:noFill/>
        </p:spPr>
        <p:txBody>
          <a:bodyPr wrap="square" rtlCol="0" anchor="t">
            <a:spAutoFit/>
          </a:bodyPr>
          <a:p>
            <a:pPr algn="l"/>
            <a:r>
              <a:rPr sz="1200">
                <a:solidFill>
                  <a:schemeClr val="bg1"/>
                </a:solidFill>
              </a:rPr>
              <a:t>Lambda </a:t>
            </a:r>
            <a:r>
              <a:rPr sz="1200" b="1">
                <a:solidFill>
                  <a:schemeClr val="bg1"/>
                </a:solidFill>
              </a:rPr>
              <a:t>sends </a:t>
            </a:r>
            <a:r>
              <a:rPr sz="1200">
                <a:solidFill>
                  <a:schemeClr val="bg1"/>
                </a:solidFill>
              </a:rPr>
              <a:t>the </a:t>
            </a:r>
            <a:r>
              <a:rPr sz="1200" b="1">
                <a:solidFill>
                  <a:schemeClr val="bg1"/>
                </a:solidFill>
              </a:rPr>
              <a:t>event </a:t>
            </a:r>
            <a:r>
              <a:rPr sz="1200">
                <a:solidFill>
                  <a:schemeClr val="bg1"/>
                </a:solidFill>
              </a:rPr>
              <a:t>to a </a:t>
            </a:r>
            <a:r>
              <a:rPr sz="1200" b="1">
                <a:solidFill>
                  <a:schemeClr val="bg1"/>
                </a:solidFill>
              </a:rPr>
              <a:t>internal queue</a:t>
            </a:r>
            <a:r>
              <a:rPr sz="1200">
                <a:solidFill>
                  <a:schemeClr val="bg1"/>
                </a:solidFill>
              </a:rPr>
              <a:t> and returns a success response without </a:t>
            </a:r>
            <a:endParaRPr sz="1200">
              <a:solidFill>
                <a:schemeClr val="bg1"/>
              </a:solidFill>
            </a:endParaRPr>
          </a:p>
          <a:p>
            <a:pPr algn="l"/>
            <a:r>
              <a:rPr sz="1200">
                <a:solidFill>
                  <a:schemeClr val="bg1"/>
                </a:solidFill>
              </a:rPr>
              <a:t>any</a:t>
            </a:r>
            <a:r>
              <a:rPr lang="pt-PT" sz="1200">
                <a:solidFill>
                  <a:schemeClr val="bg1"/>
                </a:solidFill>
              </a:rPr>
              <a:t> </a:t>
            </a:r>
            <a:r>
              <a:rPr sz="1200">
                <a:solidFill>
                  <a:schemeClr val="bg1"/>
                </a:solidFill>
              </a:rPr>
              <a:t>additional information</a:t>
            </a:r>
            <a:endParaRPr sz="1200">
              <a:solidFill>
                <a:schemeClr val="bg1"/>
              </a:solidFill>
            </a:endParaRPr>
          </a:p>
          <a:p>
            <a:pPr algn="l"/>
            <a:r>
              <a:rPr sz="1200">
                <a:solidFill>
                  <a:schemeClr val="bg1"/>
                </a:solidFill>
              </a:rPr>
              <a:t>▪ Separate process </a:t>
            </a:r>
            <a:r>
              <a:rPr sz="1200" b="1">
                <a:solidFill>
                  <a:schemeClr val="bg1"/>
                </a:solidFill>
              </a:rPr>
              <a:t>reads events</a:t>
            </a:r>
            <a:r>
              <a:rPr sz="1200">
                <a:solidFill>
                  <a:schemeClr val="bg1"/>
                </a:solidFill>
              </a:rPr>
              <a:t> from the </a:t>
            </a:r>
            <a:r>
              <a:rPr sz="1200" b="1">
                <a:solidFill>
                  <a:schemeClr val="bg1"/>
                </a:solidFill>
              </a:rPr>
              <a:t>queue</a:t>
            </a:r>
            <a:r>
              <a:rPr sz="1200">
                <a:solidFill>
                  <a:schemeClr val="bg1"/>
                </a:solidFill>
              </a:rPr>
              <a:t> and </a:t>
            </a:r>
            <a:r>
              <a:rPr sz="1200" b="1">
                <a:solidFill>
                  <a:schemeClr val="bg1"/>
                </a:solidFill>
              </a:rPr>
              <a:t>runs</a:t>
            </a:r>
            <a:r>
              <a:rPr sz="1200">
                <a:solidFill>
                  <a:schemeClr val="bg1"/>
                </a:solidFill>
              </a:rPr>
              <a:t> our lambda function</a:t>
            </a:r>
            <a:endParaRPr sz="1200">
              <a:solidFill>
                <a:schemeClr val="bg1"/>
              </a:solidFill>
            </a:endParaRPr>
          </a:p>
          <a:p>
            <a:pPr algn="l"/>
            <a:r>
              <a:rPr sz="1200">
                <a:solidFill>
                  <a:schemeClr val="bg1"/>
                </a:solidFill>
              </a:rPr>
              <a:t>▪ </a:t>
            </a:r>
            <a:r>
              <a:rPr sz="1200" b="1">
                <a:solidFill>
                  <a:schemeClr val="bg1"/>
                </a:solidFill>
              </a:rPr>
              <a:t>S3 / SNS + Lambda + DynamoDB</a:t>
            </a:r>
            <a:endParaRPr sz="1200">
              <a:solidFill>
                <a:schemeClr val="bg1"/>
              </a:solidFill>
            </a:endParaRPr>
          </a:p>
          <a:p>
            <a:pPr algn="l"/>
            <a:r>
              <a:rPr sz="1200">
                <a:solidFill>
                  <a:schemeClr val="bg1"/>
                </a:solidFill>
              </a:rPr>
              <a:t>▪ </a:t>
            </a:r>
            <a:r>
              <a:rPr sz="1200" b="1">
                <a:solidFill>
                  <a:schemeClr val="bg1"/>
                </a:solidFill>
              </a:rPr>
              <a:t>Invocation-type</a:t>
            </a:r>
            <a:r>
              <a:rPr sz="1200">
                <a:solidFill>
                  <a:schemeClr val="bg1"/>
                </a:solidFill>
              </a:rPr>
              <a:t> flag should be </a:t>
            </a:r>
            <a:r>
              <a:rPr sz="1200" b="1">
                <a:solidFill>
                  <a:schemeClr val="bg1"/>
                </a:solidFill>
              </a:rPr>
              <a:t>“Event”</a:t>
            </a:r>
            <a:endParaRPr sz="1200" b="1">
              <a:solidFill>
                <a:schemeClr val="bg1"/>
              </a:solidFill>
            </a:endParaRPr>
          </a:p>
          <a:p>
            <a:pPr algn="l"/>
            <a:r>
              <a:rPr sz="1200">
                <a:solidFill>
                  <a:schemeClr val="bg1"/>
                </a:solidFill>
              </a:rPr>
              <a:t>▪ AWS Lambda sets a </a:t>
            </a:r>
            <a:r>
              <a:rPr sz="1200" b="1">
                <a:solidFill>
                  <a:schemeClr val="bg1"/>
                </a:solidFill>
              </a:rPr>
              <a:t>retry policy</a:t>
            </a:r>
            <a:endParaRPr sz="1200" b="1">
              <a:solidFill>
                <a:schemeClr val="bg1"/>
              </a:solidFill>
            </a:endParaRPr>
          </a:p>
          <a:p>
            <a:pPr algn="l"/>
            <a:r>
              <a:rPr lang="pt-PT" sz="1200">
                <a:solidFill>
                  <a:schemeClr val="bg1"/>
                </a:solidFill>
              </a:rPr>
              <a:t>   </a:t>
            </a:r>
            <a:r>
              <a:rPr sz="1200">
                <a:solidFill>
                  <a:schemeClr val="bg1"/>
                </a:solidFill>
              </a:rPr>
              <a:t>Retry Count = 2</a:t>
            </a:r>
            <a:endParaRPr sz="1200">
              <a:solidFill>
                <a:schemeClr val="bg1"/>
              </a:solidFill>
            </a:endParaRPr>
          </a:p>
          <a:p>
            <a:pPr algn="l"/>
            <a:r>
              <a:rPr lang="pt-PT" sz="1200">
                <a:solidFill>
                  <a:schemeClr val="bg1"/>
                </a:solidFill>
              </a:rPr>
              <a:t>   </a:t>
            </a:r>
            <a:r>
              <a:rPr sz="1200">
                <a:solidFill>
                  <a:schemeClr val="bg1"/>
                </a:solidFill>
              </a:rPr>
              <a:t>Attach a Dead-Letter Queue (DLQ)</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 Example of asynchronous invocation using the AWS CLI:</a:t>
            </a:r>
            <a:endParaRPr sz="1200">
              <a:solidFill>
                <a:schemeClr val="bg1"/>
              </a:solidFill>
            </a:endParaRPr>
          </a:p>
          <a:p>
            <a:pPr algn="l"/>
            <a:r>
              <a:rPr sz="1200">
                <a:solidFill>
                  <a:schemeClr val="bg1"/>
                </a:solidFill>
              </a:rPr>
              <a:t>aws lambda invoke —function-name MyLambdaFunction </a:t>
            </a:r>
            <a:r>
              <a:rPr sz="1200" b="1">
                <a:solidFill>
                  <a:schemeClr val="bg1"/>
                </a:solidFill>
              </a:rPr>
              <a:t>—invocation-type Event</a:t>
            </a:r>
            <a:r>
              <a:rPr sz="1200">
                <a:solidFill>
                  <a:schemeClr val="bg1"/>
                </a:solidFill>
              </a:rPr>
              <a:t> —payload '{ "key": "value" }'</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 Triggered </a:t>
            </a:r>
            <a:r>
              <a:rPr sz="1200" b="1">
                <a:solidFill>
                  <a:schemeClr val="bg1"/>
                </a:solidFill>
              </a:rPr>
              <a:t>AWS services </a:t>
            </a:r>
            <a:r>
              <a:rPr sz="1200">
                <a:solidFill>
                  <a:schemeClr val="bg1"/>
                </a:solidFill>
              </a:rPr>
              <a:t>of </a:t>
            </a:r>
            <a:r>
              <a:rPr sz="1200" b="1">
                <a:solidFill>
                  <a:schemeClr val="bg1"/>
                </a:solidFill>
              </a:rPr>
              <a:t>asynchronous invocation</a:t>
            </a:r>
            <a:r>
              <a:rPr sz="1200">
                <a:solidFill>
                  <a:schemeClr val="bg1"/>
                </a:solidFill>
              </a:rPr>
              <a:t>; S3, EventBridge, SNS, SES,</a:t>
            </a:r>
            <a:endParaRPr sz="1200">
              <a:solidFill>
                <a:schemeClr val="bg1"/>
              </a:solidFill>
            </a:endParaRPr>
          </a:p>
          <a:p>
            <a:pPr algn="l"/>
            <a:r>
              <a:rPr sz="1200">
                <a:solidFill>
                  <a:schemeClr val="bg1"/>
                </a:solidFill>
              </a:rPr>
              <a:t>CloudFormation, CloudWatch Logs, CloudWatch Events, CodeCommi</a:t>
            </a:r>
            <a:endParaRPr sz="1200">
              <a:solidFill>
                <a:schemeClr val="bg1"/>
              </a:solidFill>
            </a:endParaRPr>
          </a:p>
        </p:txBody>
      </p:sp>
      <p:sp>
        <p:nvSpPr>
          <p:cNvPr id="49" name="Rectangle 48"/>
          <p:cNvSpPr/>
          <p:nvPr/>
        </p:nvSpPr>
        <p:spPr>
          <a:xfrm>
            <a:off x="4068445" y="2319655"/>
            <a:ext cx="7353300" cy="20021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 Write </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Object</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083"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274820" y="3683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TextBox 34"/>
          <p:cNvSpPr txBox="1"/>
          <p:nvPr/>
        </p:nvSpPr>
        <p:spPr>
          <a:xfrm>
            <a:off x="9859442" y="147484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6161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5728" y="615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7510145" y="1379220"/>
            <a:ext cx="12179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1" name="Straight Arrow Connector 10"/>
          <p:cNvCxnSpPr/>
          <p:nvPr/>
        </p:nvCxnSpPr>
        <p:spPr>
          <a:xfrm>
            <a:off x="8569325" y="95567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Rectangle 48"/>
          <p:cNvSpPr/>
          <p:nvPr/>
        </p:nvSpPr>
        <p:spPr>
          <a:xfrm>
            <a:off x="7014845" y="442595"/>
            <a:ext cx="4403090"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14" name="TextBox 34"/>
          <p:cNvSpPr txBox="1"/>
          <p:nvPr/>
        </p:nvSpPr>
        <p:spPr>
          <a:xfrm>
            <a:off x="9859442" y="6199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5341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a:xfrm>
            <a:off x="8569325" y="568071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7" name="Rectangle 48"/>
          <p:cNvSpPr/>
          <p:nvPr/>
        </p:nvSpPr>
        <p:spPr>
          <a:xfrm>
            <a:off x="7249160" y="5167630"/>
            <a:ext cx="4168775"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pic>
        <p:nvPicPr>
          <p:cNvPr id="18" name="Graphic 19"/>
          <p:cNvPicPr>
            <a:picLocks noChangeAspect="1" noChangeArrowheads="1"/>
          </p:cNvPicPr>
          <p:nvPr/>
        </p:nvPicPr>
        <p:blipFill>
          <a:blip r:embed="rId7"/>
          <a:srcRect/>
          <a:stretch>
            <a:fillRect/>
          </a:stretch>
        </p:blipFill>
        <p:spPr bwMode="auto">
          <a:xfrm>
            <a:off x="7726045" y="53054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7407910" y="607695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0" name="Rectangles 19"/>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Event Source Mapping with Polling Invocation</a:t>
            </a:r>
            <a:endParaRPr lang="pt-PT" altLang="en-US" sz="2000" b="1" dirty="0">
              <a:solidFill>
                <a:schemeClr val="bg1"/>
              </a:solidFill>
            </a:endParaRPr>
          </a:p>
        </p:txBody>
      </p:sp>
      <p:sp>
        <p:nvSpPr>
          <p:cNvPr id="2" name="Text Box 1"/>
          <p:cNvSpPr txBox="1"/>
          <p:nvPr/>
        </p:nvSpPr>
        <p:spPr>
          <a:xfrm>
            <a:off x="391160" y="808990"/>
            <a:ext cx="10780395" cy="5446395"/>
          </a:xfrm>
          <a:prstGeom prst="rect">
            <a:avLst/>
          </a:prstGeom>
          <a:noFill/>
        </p:spPr>
        <p:txBody>
          <a:bodyPr wrap="square" rtlCol="0" anchor="t">
            <a:spAutoFit/>
          </a:bodyPr>
          <a:p>
            <a:pPr marL="171450" indent="-171450" algn="l">
              <a:buFont typeface="Arial" panose="02080604020202020204" pitchFamily="34" charset="0"/>
              <a:buChar char="•"/>
            </a:pPr>
            <a:r>
              <a:rPr sz="1200" b="1">
                <a:solidFill>
                  <a:schemeClr val="bg1"/>
                </a:solidFill>
              </a:rPr>
              <a:t>Pool-Based invocation</a:t>
            </a:r>
            <a:r>
              <a:rPr sz="1200">
                <a:solidFill>
                  <a:schemeClr val="bg1"/>
                </a:solidFill>
              </a:rPr>
              <a:t> model allows us to integrate with AWS Stream and Queue</a:t>
            </a:r>
            <a:r>
              <a:rPr lang="pt-PT" sz="1200">
                <a:solidFill>
                  <a:schemeClr val="bg1"/>
                </a:solidFill>
              </a:rPr>
              <a:t> </a:t>
            </a:r>
            <a:r>
              <a:rPr sz="1200">
                <a:solidFill>
                  <a:schemeClr val="bg1"/>
                </a:solidFill>
              </a:rPr>
              <a:t>based services.</a:t>
            </a:r>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indent="0" algn="l">
              <a:buFont typeface="Arial" panose="02080604020202020204" pitchFamily="34" charset="0"/>
              <a:buNone/>
            </a:pPr>
            <a:endParaRPr sz="1200">
              <a:solidFill>
                <a:schemeClr val="bg1"/>
              </a:solidFill>
            </a:endParaRPr>
          </a:p>
          <a:p>
            <a:pPr marL="171450" indent="-171450" algn="l">
              <a:buFont typeface="Arial" panose="02080604020202020204" pitchFamily="34" charset="0"/>
              <a:buChar char="•"/>
            </a:pPr>
            <a:r>
              <a:rPr sz="1200">
                <a:solidFill>
                  <a:schemeClr val="bg1"/>
                </a:solidFill>
              </a:rPr>
              <a:t>Lambda will poll from the AWS SQS or Kinesis streams, retrieve records, and invoke</a:t>
            </a:r>
            <a:r>
              <a:rPr lang="pt-PT" sz="1200">
                <a:solidFill>
                  <a:schemeClr val="bg1"/>
                </a:solidFill>
              </a:rPr>
              <a:t> </a:t>
            </a:r>
            <a:r>
              <a:rPr sz="1200">
                <a:solidFill>
                  <a:schemeClr val="bg1"/>
                </a:solidFill>
              </a:rPr>
              <a:t>functions.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r>
              <a:rPr sz="1200">
                <a:solidFill>
                  <a:schemeClr val="bg1"/>
                </a:solidFill>
              </a:rPr>
              <a:t>Data stream or queue are read in batches,</a:t>
            </a:r>
            <a:endParaRPr sz="1200">
              <a:solidFill>
                <a:schemeClr val="bg1"/>
              </a:solidFill>
            </a:endParaRPr>
          </a:p>
          <a:p>
            <a:pPr marL="171450" indent="-171450" algn="l">
              <a:buFont typeface="Arial" panose="02080604020202020204" pitchFamily="34" charset="0"/>
              <a:buChar char="•"/>
            </a:pPr>
            <a:r>
              <a:rPr sz="1200">
                <a:solidFill>
                  <a:schemeClr val="bg1"/>
                </a:solidFill>
              </a:rPr>
              <a:t>The function receives multiple items when execute function.</a:t>
            </a:r>
            <a:endParaRPr sz="1200">
              <a:solidFill>
                <a:schemeClr val="bg1"/>
              </a:solidFill>
            </a:endParaRPr>
          </a:p>
          <a:p>
            <a:pPr marL="171450" indent="-171450" algn="l">
              <a:buFont typeface="Arial" panose="02080604020202020204" pitchFamily="34" charset="0"/>
              <a:buChar char="•"/>
            </a:pPr>
            <a:r>
              <a:rPr sz="1200">
                <a:solidFill>
                  <a:schemeClr val="bg1"/>
                </a:solidFill>
              </a:rPr>
              <a:t>Batch sizes can configure according to service types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marL="171450" indent="-171450" algn="l">
              <a:buFont typeface="Arial" panose="02080604020202020204" pitchFamily="34" charset="0"/>
              <a:buChar char="•"/>
            </a:pPr>
            <a:r>
              <a:rPr sz="1200">
                <a:solidFill>
                  <a:schemeClr val="bg1"/>
                </a:solidFill>
              </a:rPr>
              <a:t>SQS + Lambda</a:t>
            </a:r>
            <a:endParaRPr sz="1200">
              <a:solidFill>
                <a:schemeClr val="bg1"/>
              </a:solidFill>
            </a:endParaRPr>
          </a:p>
          <a:p>
            <a:pPr marL="171450" indent="-171450" algn="l">
              <a:buFont typeface="Arial" panose="02080604020202020204" pitchFamily="34" charset="0"/>
              <a:buChar char="•"/>
            </a:pPr>
            <a:r>
              <a:rPr sz="1200">
                <a:solidFill>
                  <a:schemeClr val="bg1"/>
                </a:solidFill>
              </a:rPr>
              <a:t>Stream based processing with DynamoDB Streams + Lambda</a:t>
            </a:r>
            <a:endParaRPr sz="1200">
              <a:solidFill>
                <a:schemeClr val="bg1"/>
              </a:solidFill>
            </a:endParaRPr>
          </a:p>
          <a:p>
            <a:pPr marL="171450" indent="-171450" algn="l">
              <a:buFont typeface="Arial" panose="02080604020202020204" pitchFamily="34" charset="0"/>
              <a:buChar char="•"/>
            </a:pPr>
            <a:r>
              <a:rPr sz="1200">
                <a:solidFill>
                  <a:schemeClr val="bg1"/>
                </a:solidFill>
              </a:rPr>
              <a:t>Triggered AWS services of Event Source Mapping invocation; Amazon Kinesis,</a:t>
            </a:r>
            <a:endParaRPr sz="1200">
              <a:solidFill>
                <a:schemeClr val="bg1"/>
              </a:solidFill>
            </a:endParaRPr>
          </a:p>
          <a:p>
            <a:pPr marL="171450" indent="-171450" algn="l">
              <a:buFont typeface="Arial" panose="02080604020202020204" pitchFamily="34" charset="0"/>
              <a:buChar char="•"/>
            </a:pPr>
            <a:r>
              <a:rPr sz="1200">
                <a:solidFill>
                  <a:schemeClr val="bg1"/>
                </a:solidFill>
              </a:rPr>
              <a:t>DynamoDB, Simple Queue Service (SQS)</a:t>
            </a:r>
            <a:endParaRPr sz="1200">
              <a:solidFill>
                <a:schemeClr val="bg1"/>
              </a:solidFill>
            </a:endParaRPr>
          </a:p>
        </p:txBody>
      </p:sp>
      <p:sp>
        <p:nvSpPr>
          <p:cNvPr id="49" name="Rectangle 48"/>
          <p:cNvSpPr/>
          <p:nvPr/>
        </p:nvSpPr>
        <p:spPr>
          <a:xfrm>
            <a:off x="4027170" y="265684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208192" y="418311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1058" y="3324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1745" y="34147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980295" y="4234180"/>
            <a:ext cx="11341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4" name="Straight Arrow Connector 23"/>
          <p:cNvCxnSpPr/>
          <p:nvPr/>
        </p:nvCxnSpPr>
        <p:spPr>
          <a:xfrm>
            <a:off x="5561330" y="3709670"/>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3376930"/>
            <a:ext cx="886460" cy="709295"/>
          </a:xfrm>
          <a:prstGeom prst="rect">
            <a:avLst/>
          </a:prstGeom>
        </p:spPr>
      </p:pic>
      <p:cxnSp>
        <p:nvCxnSpPr>
          <p:cNvPr id="6" name="Straight Arrow Connector 5"/>
          <p:cNvCxnSpPr/>
          <p:nvPr/>
        </p:nvCxnSpPr>
        <p:spPr>
          <a:xfrm>
            <a:off x="3027680" y="369252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4184650"/>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Add Item</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into Queue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303520" y="2983865"/>
            <a:ext cx="13919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160" y="2931160"/>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4572635" y="4060825"/>
            <a:ext cx="10852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714875" y="332422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p:cNvSpPr txBox="1">
            <a:spLocks noChangeArrowheads="1"/>
          </p:cNvSpPr>
          <p:nvPr/>
        </p:nvSpPr>
        <p:spPr bwMode="auto">
          <a:xfrm>
            <a:off x="8363463" y="400208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8" name="Graphic 2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8555034" y="35464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352030" y="377380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112885" y="3791585"/>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7772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marL="171450" indent="-171450" algn="l">
              <a:buFont typeface="Arial" panose="02080604020202020204" pitchFamily="34" charset="0"/>
              <a:buChar char="•"/>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marL="171450" indent="-171450" algn="l">
              <a:buFont typeface="Arial" panose="02080604020202020204" pitchFamily="34" charset="0"/>
              <a:buChar char="•"/>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745"/>
            <a:ext cx="64858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457835" y="1018540"/>
            <a:ext cx="5464175" cy="4769485"/>
          </a:xfrm>
          <a:prstGeom prst="rect">
            <a:avLst/>
          </a:prstGeom>
          <a:noFill/>
        </p:spPr>
        <p:txBody>
          <a:bodyPr wrap="square" rtlCol="0" anchor="t">
            <a:spAutoFit/>
          </a:bodyPr>
          <a:p>
            <a:pPr marL="285750" indent="-285750" algn="l">
              <a:buFont typeface="Arial" panose="02080604020202020204" pitchFamily="34" charset="0"/>
              <a:buChar char="•"/>
            </a:pPr>
            <a:r>
              <a:rPr sz="1600" b="1">
                <a:solidFill>
                  <a:schemeClr val="bg1"/>
                </a:solidFill>
              </a:rPr>
              <a:t>Runtime</a:t>
            </a:r>
            <a:r>
              <a:rPr sz="1600">
                <a:solidFill>
                  <a:schemeClr val="bg1"/>
                </a:solidFill>
              </a:rPr>
              <a:t>: select the runtime as part of configuring the</a:t>
            </a:r>
            <a:r>
              <a:rPr lang="pt-PT" sz="1600">
                <a:solidFill>
                  <a:schemeClr val="bg1"/>
                </a:solidFill>
              </a:rPr>
              <a:t> </a:t>
            </a:r>
            <a:r>
              <a:rPr sz="1600">
                <a:solidFill>
                  <a:schemeClr val="bg1"/>
                </a:solidFill>
              </a:rPr>
              <a:t>function, and Lambda loads that runtime when </a:t>
            </a:r>
            <a:r>
              <a:rPr lang="pt-PT" sz="1600">
                <a:solidFill>
                  <a:schemeClr val="bg1"/>
                </a:solidFill>
              </a:rPr>
              <a:t>      </a:t>
            </a:r>
            <a:r>
              <a:rPr sz="1600">
                <a:solidFill>
                  <a:schemeClr val="bg1"/>
                </a:solidFill>
              </a:rPr>
              <a:t>initializing</a:t>
            </a:r>
            <a:r>
              <a:rPr lang="pt-PT" sz="1600">
                <a:solidFill>
                  <a:schemeClr val="bg1"/>
                </a:solidFill>
              </a:rPr>
              <a:t> </a:t>
            </a:r>
            <a:r>
              <a:rPr sz="1600">
                <a:solidFill>
                  <a:schemeClr val="bg1"/>
                </a:solidFill>
              </a:rPr>
              <a:t>the environment.</a:t>
            </a:r>
            <a:endParaRPr sz="1600">
              <a:solidFill>
                <a:schemeClr val="bg1"/>
              </a:solidFill>
            </a:endParaRPr>
          </a:p>
          <a:p>
            <a:pPr marL="285750" indent="-285750" algn="l"/>
            <a:endParaRPr sz="1600">
              <a:solidFill>
                <a:schemeClr val="bg1"/>
              </a:solidFill>
            </a:endParaRPr>
          </a:p>
          <a:p>
            <a:pPr marL="285750" indent="-285750" algn="l">
              <a:buFont typeface="Arial" panose="02080604020202020204" pitchFamily="34" charset="0"/>
              <a:buChar char="•"/>
            </a:pPr>
            <a:r>
              <a:rPr sz="1600" b="1">
                <a:solidFill>
                  <a:schemeClr val="bg1"/>
                </a:solidFill>
              </a:rPr>
              <a:t>Handler</a:t>
            </a:r>
            <a:r>
              <a:rPr sz="1600">
                <a:solidFill>
                  <a:schemeClr val="bg1"/>
                </a:solidFill>
              </a:rPr>
              <a:t>: function runs starting at the handler method.</a:t>
            </a:r>
            <a:endParaRPr sz="1600">
              <a:solidFill>
                <a:schemeClr val="bg1"/>
              </a:solidFill>
            </a:endParaRPr>
          </a:p>
          <a:p>
            <a:pPr algn="l"/>
            <a:endParaRPr sz="1600">
              <a:solidFill>
                <a:schemeClr val="bg1"/>
              </a:solidFill>
            </a:endParaRPr>
          </a:p>
          <a:p>
            <a:pPr marL="285750" indent="-285750" algn="l">
              <a:buFont typeface="Arial" panose="02080604020202020204" pitchFamily="34" charset="0"/>
              <a:buChar char="•"/>
            </a:pPr>
            <a:r>
              <a:rPr sz="1600" b="1">
                <a:solidFill>
                  <a:schemeClr val="bg1"/>
                </a:solidFill>
              </a:rPr>
              <a:t>Function</a:t>
            </a:r>
            <a:r>
              <a:rPr sz="1600">
                <a:solidFill>
                  <a:schemeClr val="bg1"/>
                </a:solidFill>
              </a:rPr>
              <a:t>: is a resource that you can invoke to run your</a:t>
            </a:r>
            <a:r>
              <a:rPr lang="pt-PT" sz="1600">
                <a:solidFill>
                  <a:schemeClr val="bg1"/>
                </a:solidFill>
              </a:rPr>
              <a:t> </a:t>
            </a:r>
            <a:r>
              <a:rPr sz="1600">
                <a:solidFill>
                  <a:schemeClr val="bg1"/>
                </a:solidFill>
              </a:rPr>
              <a:t>code in Lambda.</a:t>
            </a:r>
            <a:endParaRPr sz="1600">
              <a:solidFill>
                <a:schemeClr val="bg1"/>
              </a:solidFill>
            </a:endParaRPr>
          </a:p>
          <a:p>
            <a:pPr algn="l"/>
            <a:endParaRPr sz="1600">
              <a:solidFill>
                <a:schemeClr val="bg1"/>
              </a:solidFill>
            </a:endParaRPr>
          </a:p>
          <a:p>
            <a:pPr marL="285750" indent="-285750" algn="l">
              <a:buFont typeface="Arial" panose="02080604020202020204" pitchFamily="34" charset="0"/>
              <a:buChar char="•"/>
            </a:pPr>
            <a:r>
              <a:rPr sz="1600" b="1">
                <a:solidFill>
                  <a:schemeClr val="bg1"/>
                </a:solidFill>
              </a:rPr>
              <a:t>Trigger</a:t>
            </a:r>
            <a:r>
              <a:rPr sz="1600">
                <a:solidFill>
                  <a:schemeClr val="bg1"/>
                </a:solidFill>
              </a:rPr>
              <a:t>: is a resource or configuration that invokes a</a:t>
            </a:r>
            <a:endParaRPr sz="1600">
              <a:solidFill>
                <a:schemeClr val="bg1"/>
              </a:solidFill>
            </a:endParaRPr>
          </a:p>
          <a:p>
            <a:pPr algn="l"/>
            <a:r>
              <a:rPr lang="pt-PT" sz="1600">
                <a:solidFill>
                  <a:schemeClr val="bg1"/>
                </a:solidFill>
              </a:rPr>
              <a:t>     </a:t>
            </a:r>
            <a:r>
              <a:rPr sz="1600">
                <a:solidFill>
                  <a:schemeClr val="bg1"/>
                </a:solidFill>
              </a:rPr>
              <a:t>Lambda function.</a:t>
            </a:r>
            <a:endParaRPr sz="1600">
              <a:solidFill>
                <a:schemeClr val="bg1"/>
              </a:solidFill>
            </a:endParaRPr>
          </a:p>
          <a:p>
            <a:pPr algn="l"/>
            <a:endParaRPr sz="1600">
              <a:solidFill>
                <a:schemeClr val="bg1"/>
              </a:solidFill>
            </a:endParaRPr>
          </a:p>
          <a:p>
            <a:pPr marL="285750" indent="-285750" algn="l">
              <a:buFont typeface="Arial" panose="02080604020202020204" pitchFamily="34" charset="0"/>
              <a:buChar char="•"/>
            </a:pPr>
            <a:r>
              <a:rPr sz="1600" b="1">
                <a:solidFill>
                  <a:schemeClr val="bg1"/>
                </a:solidFill>
              </a:rPr>
              <a:t>Event</a:t>
            </a:r>
            <a:r>
              <a:rPr sz="1600">
                <a:solidFill>
                  <a:schemeClr val="bg1"/>
                </a:solidFill>
              </a:rPr>
              <a:t>: is a JSON-formatted document that contains data</a:t>
            </a:r>
            <a:r>
              <a:rPr lang="pt-PT" sz="1600">
                <a:solidFill>
                  <a:schemeClr val="bg1"/>
                </a:solidFill>
              </a:rPr>
              <a:t> </a:t>
            </a:r>
            <a:r>
              <a:rPr sz="1600">
                <a:solidFill>
                  <a:schemeClr val="bg1"/>
                </a:solidFill>
              </a:rPr>
              <a:t>for a Lambda function to process.</a:t>
            </a:r>
            <a:endParaRPr sz="1600">
              <a:solidFill>
                <a:schemeClr val="bg1"/>
              </a:solidFill>
            </a:endParaRPr>
          </a:p>
          <a:p>
            <a:pPr algn="l"/>
            <a:endParaRPr sz="1600">
              <a:solidFill>
                <a:schemeClr val="bg1"/>
              </a:solidFill>
            </a:endParaRPr>
          </a:p>
          <a:p>
            <a:pPr marL="285750" indent="-285750" algn="l">
              <a:buFont typeface="Arial" panose="02080604020202020204" pitchFamily="34" charset="0"/>
              <a:buChar char="•"/>
            </a:pPr>
            <a:r>
              <a:rPr sz="1600" b="1">
                <a:solidFill>
                  <a:schemeClr val="bg1"/>
                </a:solidFill>
              </a:rPr>
              <a:t>Execution environment</a:t>
            </a:r>
            <a:r>
              <a:rPr sz="1600">
                <a:solidFill>
                  <a:schemeClr val="bg1"/>
                </a:solidFill>
              </a:rPr>
              <a:t>: provides a secure and isolated</a:t>
            </a:r>
            <a:r>
              <a:rPr lang="pt-PT" sz="1600">
                <a:solidFill>
                  <a:schemeClr val="bg1"/>
                </a:solidFill>
              </a:rPr>
              <a:t> </a:t>
            </a:r>
            <a:r>
              <a:rPr sz="1600">
                <a:solidFill>
                  <a:schemeClr val="bg1"/>
                </a:solidFill>
              </a:rPr>
              <a:t>runtime environment for your Lambda function.</a:t>
            </a:r>
            <a:endParaRPr sz="1600">
              <a:solidFill>
                <a:schemeClr val="bg1"/>
              </a:solidFill>
            </a:endParaRPr>
          </a:p>
        </p:txBody>
      </p:sp>
      <p:sp>
        <p:nvSpPr>
          <p:cNvPr id="38" name="Rectangle 37"/>
          <p:cNvSpPr/>
          <p:nvPr/>
        </p:nvSpPr>
        <p:spPr>
          <a:xfrm>
            <a:off x="6031230" y="1088390"/>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088073"/>
            <a:ext cx="381000" cy="381000"/>
          </a:xfrm>
          <a:prstGeom prst="rect">
            <a:avLst/>
          </a:prstGeom>
        </p:spPr>
      </p:pic>
      <p:sp>
        <p:nvSpPr>
          <p:cNvPr id="54" name="Rectangle 53"/>
          <p:cNvSpPr/>
          <p:nvPr/>
        </p:nvSpPr>
        <p:spPr>
          <a:xfrm>
            <a:off x="6789420" y="1414145"/>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42049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4418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39624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451350"/>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39843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394075"/>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4163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51878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0393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04441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505450"/>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19481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30225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05054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279140"/>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213610"/>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1951990"/>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821180"/>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1903730"/>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844040"/>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1953260"/>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244090"/>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372110" y="1151890"/>
            <a:ext cx="5464175" cy="3784600"/>
          </a:xfrm>
          <a:prstGeom prst="rect">
            <a:avLst/>
          </a:prstGeom>
          <a:noFill/>
        </p:spPr>
        <p:txBody>
          <a:bodyPr wrap="square" rtlCol="0" anchor="t">
            <a:spAutoFit/>
          </a:bodyPr>
          <a:p>
            <a:pPr marL="285750" indent="-285750" algn="l">
              <a:buFont typeface="Arial" panose="02080604020202020204" pitchFamily="34" charset="0"/>
              <a:buChar char="•"/>
            </a:pPr>
            <a:r>
              <a:rPr sz="1600" b="1">
                <a:solidFill>
                  <a:schemeClr val="bg1"/>
                </a:solidFill>
              </a:rPr>
              <a:t>Layer:</a:t>
            </a:r>
            <a:r>
              <a:rPr sz="1600">
                <a:solidFill>
                  <a:schemeClr val="bg1"/>
                </a:solidFill>
              </a:rPr>
              <a:t> can contain libraries, a custom runtime, data, or</a:t>
            </a:r>
            <a:r>
              <a:rPr lang="pt-PT" sz="1600">
                <a:solidFill>
                  <a:schemeClr val="bg1"/>
                </a:solidFill>
              </a:rPr>
              <a:t> </a:t>
            </a:r>
            <a:r>
              <a:rPr sz="1600">
                <a:solidFill>
                  <a:schemeClr val="bg1"/>
                </a:solidFill>
              </a:rPr>
              <a:t>configuration files. Using layers reduces the size of uploaded</a:t>
            </a:r>
            <a:r>
              <a:rPr lang="pt-PT" sz="1600">
                <a:solidFill>
                  <a:schemeClr val="bg1"/>
                </a:solidFill>
              </a:rPr>
              <a:t> </a:t>
            </a:r>
            <a:r>
              <a:rPr sz="1600">
                <a:solidFill>
                  <a:schemeClr val="bg1"/>
                </a:solidFill>
              </a:rPr>
              <a:t>deployment archives and makes it faster to deploy your code.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marL="285750" indent="-285750" algn="l">
              <a:buFont typeface="Arial" panose="02080604020202020204" pitchFamily="34" charset="0"/>
              <a:buChar char="•"/>
            </a:pPr>
            <a:r>
              <a:rPr sz="1600" b="1">
                <a:solidFill>
                  <a:schemeClr val="bg1"/>
                </a:solidFill>
              </a:rPr>
              <a:t>Concurrency:</a:t>
            </a:r>
            <a:r>
              <a:rPr sz="1600">
                <a:solidFill>
                  <a:schemeClr val="bg1"/>
                </a:solidFill>
              </a:rPr>
              <a:t> is the number of requests that your function is</a:t>
            </a:r>
            <a:r>
              <a:rPr lang="pt-PT" sz="1600">
                <a:solidFill>
                  <a:schemeClr val="bg1"/>
                </a:solidFill>
              </a:rPr>
              <a:t> </a:t>
            </a:r>
            <a:r>
              <a:rPr sz="1600">
                <a:solidFill>
                  <a:schemeClr val="bg1"/>
                </a:solidFill>
              </a:rPr>
              <a:t>serving at any given time. When your function is invoked,</a:t>
            </a:r>
            <a:r>
              <a:rPr lang="pt-PT" sz="1600">
                <a:solidFill>
                  <a:schemeClr val="bg1"/>
                </a:solidFill>
              </a:rPr>
              <a:t> </a:t>
            </a:r>
            <a:r>
              <a:rPr sz="1600">
                <a:solidFill>
                  <a:schemeClr val="bg1"/>
                </a:solidFill>
              </a:rPr>
              <a:t>Lambda provisions an instance of it to process the event.</a:t>
            </a:r>
            <a:r>
              <a:rPr lang="pt-PT" sz="1600">
                <a:solidFill>
                  <a:schemeClr val="bg1"/>
                </a:solidFill>
              </a:rPr>
              <a:t> </a:t>
            </a:r>
            <a:r>
              <a:rPr sz="1600">
                <a:solidFill>
                  <a:schemeClr val="bg1"/>
                </a:solidFill>
              </a:rPr>
              <a:t>When the function code finishes running, it can handle</a:t>
            </a:r>
            <a:r>
              <a:rPr lang="pt-PT" sz="1600">
                <a:solidFill>
                  <a:schemeClr val="bg1"/>
                </a:solidFill>
              </a:rPr>
              <a:t> </a:t>
            </a:r>
            <a:r>
              <a:rPr sz="1600">
                <a:solidFill>
                  <a:schemeClr val="bg1"/>
                </a:solidFill>
              </a:rPr>
              <a:t>another request.</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marL="285750" indent="-285750" algn="l">
              <a:buFont typeface="Arial" panose="02080604020202020204" pitchFamily="34" charset="0"/>
              <a:buChar char="•"/>
            </a:pPr>
            <a:r>
              <a:rPr sz="1600" b="1">
                <a:solidFill>
                  <a:schemeClr val="bg1"/>
                </a:solidFill>
              </a:rPr>
              <a:t>Destination:</a:t>
            </a:r>
            <a:r>
              <a:rPr sz="1600">
                <a:solidFill>
                  <a:schemeClr val="bg1"/>
                </a:solidFill>
              </a:rPr>
              <a:t> is an AWS resource where Lambda can send</a:t>
            </a:r>
            <a:r>
              <a:rPr lang="pt-PT" sz="1600">
                <a:solidFill>
                  <a:schemeClr val="bg1"/>
                </a:solidFill>
              </a:rPr>
              <a:t> </a:t>
            </a:r>
            <a:r>
              <a:rPr sz="1600">
                <a:solidFill>
                  <a:schemeClr val="bg1"/>
                </a:solidFill>
              </a:rPr>
              <a:t>events from an asynchronous invocation. configure a</a:t>
            </a:r>
            <a:r>
              <a:rPr lang="pt-PT" sz="1600">
                <a:solidFill>
                  <a:schemeClr val="bg1"/>
                </a:solidFill>
              </a:rPr>
              <a:t> </a:t>
            </a:r>
            <a:r>
              <a:rPr sz="1600">
                <a:solidFill>
                  <a:schemeClr val="bg1"/>
                </a:solidFill>
              </a:rPr>
              <a:t>destination for events that fail processing like setting DLQ for</a:t>
            </a:r>
            <a:r>
              <a:rPr lang="pt-PT" sz="1600">
                <a:solidFill>
                  <a:schemeClr val="bg1"/>
                </a:solidFill>
              </a:rPr>
              <a:t> </a:t>
            </a:r>
            <a:r>
              <a:rPr sz="1600">
                <a:solidFill>
                  <a:schemeClr val="bg1"/>
                </a:solidFill>
              </a:rPr>
              <a:t>Lambda fails.</a:t>
            </a:r>
            <a:endParaRPr sz="1600">
              <a:solidFill>
                <a:schemeClr val="bg1"/>
              </a:solidFill>
            </a:endParaRPr>
          </a:p>
        </p:txBody>
      </p:sp>
      <p:sp>
        <p:nvSpPr>
          <p:cNvPr id="38" name="Rectangle 37"/>
          <p:cNvSpPr/>
          <p:nvPr/>
        </p:nvSpPr>
        <p:spPr>
          <a:xfrm>
            <a:off x="6031230" y="1231265"/>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230948"/>
            <a:ext cx="381000" cy="381000"/>
          </a:xfrm>
          <a:prstGeom prst="rect">
            <a:avLst/>
          </a:prstGeom>
        </p:spPr>
      </p:pic>
      <p:sp>
        <p:nvSpPr>
          <p:cNvPr id="54" name="Rectangle 53"/>
          <p:cNvSpPr/>
          <p:nvPr/>
        </p:nvSpPr>
        <p:spPr>
          <a:xfrm>
            <a:off x="6789420" y="1557020"/>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56337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5847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41052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594225"/>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412718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536950"/>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55917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66166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1822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187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648325"/>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33768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44512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19341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422015"/>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35648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2094865"/>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964055"/>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2046605"/>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986915"/>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2096135"/>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386965"/>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207645"/>
            <a:ext cx="725678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Execution Environment Lifecycle</a:t>
            </a:r>
            <a:endParaRPr lang="pt-PT" altLang="en-US" sz="2000" b="1" dirty="0">
              <a:solidFill>
                <a:schemeClr val="bg1"/>
              </a:solidFill>
            </a:endParaRPr>
          </a:p>
        </p:txBody>
      </p:sp>
      <p:sp>
        <p:nvSpPr>
          <p:cNvPr id="27" name="Text Box 26"/>
          <p:cNvSpPr txBox="1"/>
          <p:nvPr/>
        </p:nvSpPr>
        <p:spPr>
          <a:xfrm>
            <a:off x="4457065" y="3742055"/>
            <a:ext cx="4302125" cy="368300"/>
          </a:xfrm>
          <a:prstGeom prst="rect">
            <a:avLst/>
          </a:prstGeom>
          <a:noFill/>
        </p:spPr>
        <p:txBody>
          <a:bodyPr wrap="square" rtlCol="0" anchor="t">
            <a:spAutoFit/>
          </a:bodyPr>
          <a:p>
            <a:r>
              <a:rPr lang="pt-PT" altLang="en-US">
                <a:solidFill>
                  <a:schemeClr val="bg1"/>
                </a:solidFill>
              </a:rPr>
              <a:t>Lifecycle</a:t>
            </a:r>
            <a:r>
              <a:rPr lang="en-US">
                <a:solidFill>
                  <a:schemeClr val="bg1"/>
                </a:solidFill>
              </a:rPr>
              <a:t> </a:t>
            </a:r>
            <a:r>
              <a:rPr lang="pt-PT" altLang="en-US">
                <a:solidFill>
                  <a:schemeClr val="bg1"/>
                </a:solidFill>
              </a:rPr>
              <a:t>Lambda Execution</a:t>
            </a:r>
            <a:endParaRPr lang="pt-PT" altLang="en-US">
              <a:solidFill>
                <a:schemeClr val="bg1"/>
              </a:solidFill>
            </a:endParaRPr>
          </a:p>
        </p:txBody>
      </p:sp>
      <p:cxnSp>
        <p:nvCxnSpPr>
          <p:cNvPr id="28" name="Straight Arrow Connector 27"/>
          <p:cNvCxnSpPr/>
          <p:nvPr/>
        </p:nvCxnSpPr>
        <p:spPr>
          <a:xfrm>
            <a:off x="624840" y="4260850"/>
            <a:ext cx="11028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649605" y="45459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99770" y="4667250"/>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1" name="Rectangles 30"/>
          <p:cNvSpPr/>
          <p:nvPr/>
        </p:nvSpPr>
        <p:spPr>
          <a:xfrm>
            <a:off x="2097405" y="45510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147570" y="4678045"/>
            <a:ext cx="1224915" cy="521970"/>
          </a:xfrm>
          <a:prstGeom prst="rect">
            <a:avLst/>
          </a:prstGeom>
          <a:noFill/>
        </p:spPr>
        <p:txBody>
          <a:bodyPr wrap="square" rtlCol="0" anchor="t">
            <a:spAutoFit/>
          </a:bodyPr>
          <a:p>
            <a:pPr algn="ctr"/>
            <a:r>
              <a:rPr lang="pt-PT" altLang="en-US" sz="1400">
                <a:solidFill>
                  <a:schemeClr val="bg1"/>
                </a:solidFill>
              </a:rPr>
              <a:t>Runtime</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4" name="Text Box 33"/>
          <p:cNvSpPr txBox="1"/>
          <p:nvPr/>
        </p:nvSpPr>
        <p:spPr>
          <a:xfrm>
            <a:off x="3585210" y="4672965"/>
            <a:ext cx="1040765" cy="521970"/>
          </a:xfrm>
          <a:prstGeom prst="rect">
            <a:avLst/>
          </a:prstGeom>
          <a:noFill/>
        </p:spPr>
        <p:txBody>
          <a:bodyPr wrap="square" rtlCol="0" anchor="t">
            <a:spAutoFit/>
          </a:bodyPr>
          <a:p>
            <a:pPr algn="ctr"/>
            <a:r>
              <a:rPr lang="pt-PT" altLang="en-US" sz="1400">
                <a:solidFill>
                  <a:schemeClr val="bg1"/>
                </a:solidFill>
              </a:rPr>
              <a:t>Function</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7" name="Rectangles 36"/>
          <p:cNvSpPr/>
          <p:nvPr/>
        </p:nvSpPr>
        <p:spPr>
          <a:xfrm>
            <a:off x="7127875" y="45345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122160" y="4799965"/>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cxnSp>
        <p:nvCxnSpPr>
          <p:cNvPr id="43" name="Straight Arrow Connector 42"/>
          <p:cNvCxnSpPr/>
          <p:nvPr/>
        </p:nvCxnSpPr>
        <p:spPr>
          <a:xfrm>
            <a:off x="617220" y="5715635"/>
            <a:ext cx="412623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1888490" y="5810250"/>
            <a:ext cx="1457960" cy="306705"/>
          </a:xfrm>
          <a:prstGeom prst="rect">
            <a:avLst/>
          </a:prstGeom>
          <a:noFill/>
        </p:spPr>
        <p:txBody>
          <a:bodyPr wrap="square" rtlCol="0" anchor="t">
            <a:spAutoFit/>
          </a:bodyPr>
          <a:p>
            <a:pPr algn="ctr"/>
            <a:r>
              <a:rPr lang="pt-PT" altLang="en-US" sz="1400">
                <a:solidFill>
                  <a:schemeClr val="bg1"/>
                </a:solidFill>
              </a:rPr>
              <a:t>Init</a:t>
            </a:r>
            <a:endParaRPr lang="pt-PT" altLang="en-US" sz="1400">
              <a:solidFill>
                <a:schemeClr val="bg1"/>
              </a:solidFill>
            </a:endParaRPr>
          </a:p>
        </p:txBody>
      </p:sp>
      <p:sp>
        <p:nvSpPr>
          <p:cNvPr id="45" name="Text Box 44"/>
          <p:cNvSpPr txBox="1"/>
          <p:nvPr/>
        </p:nvSpPr>
        <p:spPr>
          <a:xfrm>
            <a:off x="5497195" y="588581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57" name="Text Box 56"/>
          <p:cNvSpPr txBox="1"/>
          <p:nvPr/>
        </p:nvSpPr>
        <p:spPr>
          <a:xfrm>
            <a:off x="7171690" y="587502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61" name="Rectangles 60"/>
          <p:cNvSpPr/>
          <p:nvPr/>
        </p:nvSpPr>
        <p:spPr>
          <a:xfrm>
            <a:off x="5497195" y="4556760"/>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 name="Text Box 61"/>
          <p:cNvSpPr txBox="1"/>
          <p:nvPr/>
        </p:nvSpPr>
        <p:spPr>
          <a:xfrm>
            <a:off x="5489575" y="4813300"/>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sp>
        <p:nvSpPr>
          <p:cNvPr id="66" name="Rectangles 65"/>
          <p:cNvSpPr/>
          <p:nvPr/>
        </p:nvSpPr>
        <p:spPr>
          <a:xfrm>
            <a:off x="3538855" y="455422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67" name="Straight Arrow Connector 66"/>
          <p:cNvCxnSpPr/>
          <p:nvPr/>
        </p:nvCxnSpPr>
        <p:spPr>
          <a:xfrm>
            <a:off x="5489575" y="5699760"/>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171690" y="5702935"/>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9" name="Rectangles 68"/>
          <p:cNvSpPr/>
          <p:nvPr/>
        </p:nvSpPr>
        <p:spPr>
          <a:xfrm>
            <a:off x="8878570"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 name="Text Box 69"/>
          <p:cNvSpPr txBox="1"/>
          <p:nvPr/>
        </p:nvSpPr>
        <p:spPr>
          <a:xfrm>
            <a:off x="8928735" y="4698365"/>
            <a:ext cx="1224915" cy="521970"/>
          </a:xfrm>
          <a:prstGeom prst="rect">
            <a:avLst/>
          </a:prstGeom>
          <a:noFill/>
        </p:spPr>
        <p:txBody>
          <a:bodyPr wrap="square" rtlCol="0" anchor="t">
            <a:spAutoFit/>
          </a:bodyPr>
          <a:p>
            <a:pPr algn="ctr"/>
            <a:r>
              <a:rPr lang="pt-PT" altLang="en-US" sz="1400">
                <a:solidFill>
                  <a:schemeClr val="bg1"/>
                </a:solidFill>
                <a:sym typeface="+mn-ea"/>
              </a:rPr>
              <a:t>Runtime</a:t>
            </a:r>
            <a:endParaRPr lang="pt-PT" altLang="en-US" sz="1400">
              <a:solidFill>
                <a:schemeClr val="bg1"/>
              </a:solidFill>
            </a:endParaRPr>
          </a:p>
          <a:p>
            <a:pPr algn="ctr"/>
            <a:r>
              <a:rPr lang="pt-PT" altLang="en-US" sz="1400">
                <a:solidFill>
                  <a:schemeClr val="bg1"/>
                </a:solidFill>
              </a:rPr>
              <a:t>Shutdown</a:t>
            </a:r>
            <a:endParaRPr lang="pt-PT" altLang="en-US" sz="1400">
              <a:solidFill>
                <a:schemeClr val="bg1"/>
              </a:solidFill>
            </a:endParaRPr>
          </a:p>
        </p:txBody>
      </p:sp>
      <p:sp>
        <p:nvSpPr>
          <p:cNvPr id="71" name="Rectangles 70"/>
          <p:cNvSpPr/>
          <p:nvPr/>
        </p:nvSpPr>
        <p:spPr>
          <a:xfrm>
            <a:off x="10310495"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Text Box 71"/>
          <p:cNvSpPr txBox="1"/>
          <p:nvPr/>
        </p:nvSpPr>
        <p:spPr>
          <a:xfrm>
            <a:off x="10360660" y="4698365"/>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sym typeface="+mn-ea"/>
              </a:rPr>
              <a:t>Shutdown</a:t>
            </a:r>
            <a:endParaRPr lang="pt-PT" altLang="en-US" sz="1400">
              <a:solidFill>
                <a:schemeClr val="bg1"/>
              </a:solidFill>
            </a:endParaRPr>
          </a:p>
        </p:txBody>
      </p:sp>
      <p:cxnSp>
        <p:nvCxnSpPr>
          <p:cNvPr id="73" name="Straight Arrow Connector 72"/>
          <p:cNvCxnSpPr/>
          <p:nvPr/>
        </p:nvCxnSpPr>
        <p:spPr>
          <a:xfrm flipV="1">
            <a:off x="8928735" y="5699760"/>
            <a:ext cx="2724785" cy="5715"/>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4" name="Text Box 73"/>
          <p:cNvSpPr txBox="1"/>
          <p:nvPr/>
        </p:nvSpPr>
        <p:spPr>
          <a:xfrm>
            <a:off x="9508490" y="5885815"/>
            <a:ext cx="1457960" cy="306705"/>
          </a:xfrm>
          <a:prstGeom prst="rect">
            <a:avLst/>
          </a:prstGeom>
          <a:noFill/>
        </p:spPr>
        <p:txBody>
          <a:bodyPr wrap="square" rtlCol="0" anchor="t">
            <a:spAutoFit/>
          </a:bodyPr>
          <a:p>
            <a:pPr algn="ctr"/>
            <a:r>
              <a:rPr lang="pt-PT" altLang="en-US" sz="1400">
                <a:solidFill>
                  <a:schemeClr val="bg1"/>
                </a:solidFill>
                <a:sym typeface="+mn-ea"/>
              </a:rPr>
              <a:t>Shutdown</a:t>
            </a:r>
            <a:endParaRPr lang="en-US" sz="1400">
              <a:solidFill>
                <a:schemeClr val="bg1"/>
              </a:solidFill>
            </a:endParaRPr>
          </a:p>
        </p:txBody>
      </p:sp>
      <p:sp>
        <p:nvSpPr>
          <p:cNvPr id="75" name="Text Box 74"/>
          <p:cNvSpPr txBox="1"/>
          <p:nvPr/>
        </p:nvSpPr>
        <p:spPr>
          <a:xfrm>
            <a:off x="521335" y="800735"/>
            <a:ext cx="3063875"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Init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3 main tasks; Extension, Runtime and Funtion init. Ends when the runtime and all extensions are ready.</a:t>
            </a:r>
            <a:endParaRPr lang="en-US">
              <a:solidFill>
                <a:schemeClr val="bg1"/>
              </a:solidFill>
            </a:endParaRPr>
          </a:p>
          <a:p>
            <a:pPr algn="l"/>
            <a:r>
              <a:rPr lang="en-US">
                <a:solidFill>
                  <a:schemeClr val="bg1"/>
                </a:solidFill>
              </a:rPr>
              <a:t>Limited to 10 seconds. If not complete, Lambda retries the Init phase.</a:t>
            </a:r>
            <a:endParaRPr lang="en-US">
              <a:solidFill>
                <a:schemeClr val="bg1"/>
              </a:solidFill>
            </a:endParaRPr>
          </a:p>
        </p:txBody>
      </p:sp>
      <p:sp>
        <p:nvSpPr>
          <p:cNvPr id="76" name="Text Box 75"/>
          <p:cNvSpPr txBox="1"/>
          <p:nvPr/>
        </p:nvSpPr>
        <p:spPr>
          <a:xfrm>
            <a:off x="4114800" y="872490"/>
            <a:ext cx="4100195" cy="206121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Invoke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Lambda invokes the function handler. Lambda prepares to handle another function invocation. Timeout setting</a:t>
            </a:r>
            <a:endParaRPr lang="en-US">
              <a:solidFill>
                <a:schemeClr val="bg1"/>
              </a:solidFill>
            </a:endParaRPr>
          </a:p>
          <a:p>
            <a:pPr algn="l"/>
            <a:r>
              <a:rPr lang="en-US">
                <a:solidFill>
                  <a:schemeClr val="bg1"/>
                </a:solidFill>
              </a:rPr>
              <a:t>limits the duration of the entire Invoke phase. Next API request invokes another function.</a:t>
            </a:r>
            <a:endParaRPr lang="en-US">
              <a:solidFill>
                <a:schemeClr val="bg1"/>
              </a:solidFill>
            </a:endParaRPr>
          </a:p>
        </p:txBody>
      </p:sp>
      <p:sp>
        <p:nvSpPr>
          <p:cNvPr id="77" name="Text Box 76"/>
          <p:cNvSpPr txBox="1"/>
          <p:nvPr/>
        </p:nvSpPr>
        <p:spPr>
          <a:xfrm>
            <a:off x="8521700" y="818515"/>
            <a:ext cx="3209290"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Shutdown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Happens if the Lambda function doesn't receive any invocations. Lambda shuts down the runtime, removes the</a:t>
            </a:r>
            <a:r>
              <a:rPr lang="pt-PT" altLang="en-US">
                <a:solidFill>
                  <a:schemeClr val="bg1"/>
                </a:solidFill>
              </a:rPr>
              <a:t> </a:t>
            </a:r>
            <a:r>
              <a:rPr lang="en-US">
                <a:solidFill>
                  <a:schemeClr val="bg1"/>
                </a:solidFill>
              </a:rPr>
              <a:t>environment. Lambda sends a Shutdown event to each extension.</a:t>
            </a:r>
            <a:endParaRPr lang="en-US">
              <a:solidFill>
                <a:schemeClr val="bg1"/>
              </a:solidFill>
            </a:endParaRPr>
          </a:p>
        </p:txBody>
      </p:sp>
      <p:cxnSp>
        <p:nvCxnSpPr>
          <p:cNvPr id="78" name="Straight Connector 77"/>
          <p:cNvCxnSpPr/>
          <p:nvPr/>
        </p:nvCxnSpPr>
        <p:spPr>
          <a:xfrm>
            <a:off x="3805555" y="118300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279765" y="1243330"/>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Rectangles 5"/>
          <p:cNvSpPr/>
          <p:nvPr/>
        </p:nvSpPr>
        <p:spPr>
          <a:xfrm>
            <a:off x="5100320" y="6449695"/>
            <a:ext cx="67964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5105400" y="6487160"/>
            <a:ext cx="6944995" cy="306705"/>
          </a:xfrm>
          <a:prstGeom prst="rect">
            <a:avLst/>
          </a:prstGeom>
          <a:noFill/>
        </p:spPr>
        <p:txBody>
          <a:bodyPr wrap="square" rtlCol="0" anchor="t">
            <a:spAutoFit/>
          </a:bodyPr>
          <a:p>
            <a:r>
              <a:rPr lang="en-US" sz="1400">
                <a:solidFill>
                  <a:schemeClr val="bg1"/>
                </a:solidFill>
              </a:rPr>
              <a:t>https://docs.aws.amazon.com/lambda/latest/dg/lambda-runtime-environment.html</a:t>
            </a:r>
            <a:endParaRPr lang="en-US" sz="1400">
              <a:solidFill>
                <a:schemeClr val="bg1"/>
              </a:solidFill>
            </a:endParaRPr>
          </a:p>
        </p:txBody>
      </p:sp>
      <p:sp>
        <p:nvSpPr>
          <p:cNvPr id="24" name="Rectangles 23"/>
          <p:cNvSpPr/>
          <p:nvPr/>
        </p:nvSpPr>
        <p:spPr>
          <a:xfrm>
            <a:off x="440690" y="635000"/>
            <a:ext cx="539496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160020"/>
            <a:ext cx="29337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Reducing Cold Start</a:t>
            </a:r>
            <a:endParaRPr lang="pt-PT" altLang="en-US" sz="2000" b="1" dirty="0">
              <a:solidFill>
                <a:schemeClr val="bg1"/>
              </a:solidFill>
            </a:endParaRPr>
          </a:p>
        </p:txBody>
      </p:sp>
      <p:sp>
        <p:nvSpPr>
          <p:cNvPr id="24" name="Title 1"/>
          <p:cNvSpPr>
            <a:spLocks noGrp="1"/>
          </p:cNvSpPr>
          <p:nvPr/>
        </p:nvSpPr>
        <p:spPr>
          <a:xfrm>
            <a:off x="360045" y="675005"/>
            <a:ext cx="1888490" cy="347980"/>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1600" b="1">
                <a:solidFill>
                  <a:srgbClr val="527FFF"/>
                </a:solidFill>
                <a:sym typeface="+mn-ea"/>
              </a:rPr>
              <a:t>SNAPSTART</a:t>
            </a:r>
            <a:endParaRPr lang="en-US" altLang="en-US" sz="1600" b="1" dirty="0">
              <a:solidFill>
                <a:srgbClr val="527FFF"/>
              </a:solidFill>
              <a:sym typeface="+mn-ea"/>
            </a:endParaRPr>
          </a:p>
        </p:txBody>
      </p:sp>
      <p:sp>
        <p:nvSpPr>
          <p:cNvPr id="27" name="Text Box 26"/>
          <p:cNvSpPr txBox="1"/>
          <p:nvPr/>
        </p:nvSpPr>
        <p:spPr>
          <a:xfrm>
            <a:off x="4457065" y="1532255"/>
            <a:ext cx="2540000" cy="368300"/>
          </a:xfrm>
          <a:prstGeom prst="rect">
            <a:avLst/>
          </a:prstGeom>
          <a:noFill/>
        </p:spPr>
        <p:txBody>
          <a:bodyPr wrap="square" rtlCol="0" anchor="t">
            <a:spAutoFit/>
          </a:bodyPr>
          <a:p>
            <a:r>
              <a:rPr lang="en-US">
                <a:solidFill>
                  <a:schemeClr val="bg1"/>
                </a:solidFill>
              </a:rPr>
              <a:t>Init during deployment</a:t>
            </a:r>
            <a:endParaRPr lang="en-US">
              <a:solidFill>
                <a:schemeClr val="bg1"/>
              </a:solidFill>
            </a:endParaRPr>
          </a:p>
        </p:txBody>
      </p:sp>
      <p:cxnSp>
        <p:nvCxnSpPr>
          <p:cNvPr id="28" name="Straight Arrow Connector 27"/>
          <p:cNvCxnSpPr/>
          <p:nvPr/>
        </p:nvCxnSpPr>
        <p:spPr>
          <a:xfrm>
            <a:off x="624840" y="2051050"/>
            <a:ext cx="10520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973455" y="23361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23620" y="2371725"/>
            <a:ext cx="1224915" cy="737235"/>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Execution</a:t>
            </a:r>
            <a:endParaRPr lang="en-US" sz="1400">
              <a:solidFill>
                <a:schemeClr val="bg1"/>
              </a:solidFill>
            </a:endParaRPr>
          </a:p>
          <a:p>
            <a:pPr algn="ctr"/>
            <a:r>
              <a:rPr lang="en-US" sz="1400">
                <a:solidFill>
                  <a:schemeClr val="bg1"/>
                </a:solidFill>
              </a:rPr>
              <a:t>Environment</a:t>
            </a:r>
            <a:endParaRPr lang="en-US" sz="1400">
              <a:solidFill>
                <a:schemeClr val="bg1"/>
              </a:solidFill>
            </a:endParaRPr>
          </a:p>
        </p:txBody>
      </p:sp>
      <p:sp>
        <p:nvSpPr>
          <p:cNvPr id="31" name="Rectangles 30"/>
          <p:cNvSpPr/>
          <p:nvPr/>
        </p:nvSpPr>
        <p:spPr>
          <a:xfrm>
            <a:off x="2421255" y="23412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471420" y="2468245"/>
            <a:ext cx="1224915" cy="521970"/>
          </a:xfrm>
          <a:prstGeom prst="rect">
            <a:avLst/>
          </a:prstGeom>
          <a:noFill/>
        </p:spPr>
        <p:txBody>
          <a:bodyPr wrap="square" rtlCol="0" anchor="t">
            <a:spAutoFit/>
          </a:bodyPr>
          <a:p>
            <a:pPr algn="ctr"/>
            <a:r>
              <a:rPr lang="en-US" sz="1400">
                <a:solidFill>
                  <a:schemeClr val="bg1"/>
                </a:solidFill>
              </a:rPr>
              <a:t>Download</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3" name="Rectangles 32"/>
          <p:cNvSpPr/>
          <p:nvPr/>
        </p:nvSpPr>
        <p:spPr>
          <a:xfrm>
            <a:off x="3848735" y="233616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3909060" y="2463165"/>
            <a:ext cx="1040765" cy="521970"/>
          </a:xfrm>
          <a:prstGeom prst="rect">
            <a:avLst/>
          </a:prstGeom>
          <a:noFill/>
        </p:spPr>
        <p:txBody>
          <a:bodyPr wrap="square" rtlCol="0" anchor="t">
            <a:spAutoFit/>
          </a:bodyPr>
          <a:p>
            <a:pPr algn="ctr"/>
            <a:r>
              <a:rPr lang="en-US" sz="1400">
                <a:solidFill>
                  <a:schemeClr val="bg1"/>
                </a:solidFill>
              </a:rPr>
              <a:t>Start</a:t>
            </a:r>
            <a:endParaRPr lang="en-US" sz="1400">
              <a:solidFill>
                <a:schemeClr val="bg1"/>
              </a:solidFill>
            </a:endParaRPr>
          </a:p>
          <a:p>
            <a:pPr algn="ctr"/>
            <a:r>
              <a:rPr lang="en-US" sz="1400">
                <a:solidFill>
                  <a:schemeClr val="bg1"/>
                </a:solidFill>
              </a:rPr>
              <a:t>Runtime</a:t>
            </a:r>
            <a:endParaRPr lang="en-US" sz="1400">
              <a:solidFill>
                <a:schemeClr val="bg1"/>
              </a:solidFill>
            </a:endParaRPr>
          </a:p>
        </p:txBody>
      </p:sp>
      <p:sp>
        <p:nvSpPr>
          <p:cNvPr id="35" name="Rectangles 34"/>
          <p:cNvSpPr/>
          <p:nvPr/>
        </p:nvSpPr>
        <p:spPr>
          <a:xfrm>
            <a:off x="5162550" y="2329815"/>
            <a:ext cx="239141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5400675" y="2347595"/>
            <a:ext cx="1958975" cy="737235"/>
          </a:xfrm>
          <a:prstGeom prst="rect">
            <a:avLst/>
          </a:prstGeom>
          <a:noFill/>
        </p:spPr>
        <p:txBody>
          <a:bodyPr wrap="square" rtlCol="0" anchor="t">
            <a:spAutoFit/>
          </a:bodyPr>
          <a:p>
            <a:pPr algn="ctr"/>
            <a:r>
              <a:rPr lang="en-US" sz="1400">
                <a:solidFill>
                  <a:schemeClr val="bg1"/>
                </a:solidFill>
              </a:rPr>
              <a:t>Initialize</a:t>
            </a:r>
            <a:endParaRPr lang="en-US" sz="1400">
              <a:solidFill>
                <a:schemeClr val="bg1"/>
              </a:solidFill>
            </a:endParaRPr>
          </a:p>
          <a:p>
            <a:pPr algn="ctr"/>
            <a:r>
              <a:rPr lang="en-US" sz="1400">
                <a:solidFill>
                  <a:schemeClr val="bg1"/>
                </a:solidFill>
              </a:rPr>
              <a:t>Function</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7" name="Rectangles 36"/>
          <p:cNvSpPr/>
          <p:nvPr/>
        </p:nvSpPr>
        <p:spPr>
          <a:xfrm>
            <a:off x="7727950" y="23247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722235" y="2342515"/>
            <a:ext cx="1457960" cy="737235"/>
          </a:xfrm>
          <a:prstGeom prst="rect">
            <a:avLst/>
          </a:prstGeom>
          <a:noFill/>
        </p:spPr>
        <p:txBody>
          <a:bodyPr wrap="square" rtlCol="0" anchor="t">
            <a:spAutoFit/>
          </a:bodyPr>
          <a:p>
            <a:pPr algn="ctr"/>
            <a:r>
              <a:rPr lang="en-US" sz="1400">
                <a:solidFill>
                  <a:schemeClr val="bg1"/>
                </a:solidFill>
              </a:rPr>
              <a:t>Pre</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40" name="Text Box 39"/>
          <p:cNvSpPr txBox="1"/>
          <p:nvPr/>
        </p:nvSpPr>
        <p:spPr>
          <a:xfrm>
            <a:off x="7818755" y="3279775"/>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sp>
        <p:nvSpPr>
          <p:cNvPr id="41" name="Rectangles 40"/>
          <p:cNvSpPr/>
          <p:nvPr/>
        </p:nvSpPr>
        <p:spPr>
          <a:xfrm>
            <a:off x="9417050" y="234378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9477375" y="2470785"/>
            <a:ext cx="1040765" cy="521970"/>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cxnSp>
        <p:nvCxnSpPr>
          <p:cNvPr id="43" name="Straight Arrow Connector 42"/>
          <p:cNvCxnSpPr/>
          <p:nvPr/>
        </p:nvCxnSpPr>
        <p:spPr>
          <a:xfrm>
            <a:off x="3696335" y="4100195"/>
            <a:ext cx="7449185"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5228590" y="4196080"/>
            <a:ext cx="1457960" cy="306705"/>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p:txBody>
      </p:sp>
      <p:sp>
        <p:nvSpPr>
          <p:cNvPr id="45" name="Text Box 44"/>
          <p:cNvSpPr txBox="1"/>
          <p:nvPr/>
        </p:nvSpPr>
        <p:spPr>
          <a:xfrm>
            <a:off x="7818755" y="419608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46" name="Straight Arrow Connector 45"/>
          <p:cNvCxnSpPr/>
          <p:nvPr/>
        </p:nvCxnSpPr>
        <p:spPr>
          <a:xfrm>
            <a:off x="3516630" y="5147945"/>
            <a:ext cx="1240155" cy="2095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3346450" y="4816475"/>
            <a:ext cx="1457960" cy="306705"/>
          </a:xfrm>
          <a:prstGeom prst="rect">
            <a:avLst/>
          </a:prstGeom>
          <a:noFill/>
        </p:spPr>
        <p:txBody>
          <a:bodyPr wrap="square" rtlCol="0" anchor="t">
            <a:spAutoFit/>
          </a:bodyPr>
          <a:p>
            <a:pPr algn="ctr"/>
            <a:r>
              <a:rPr lang="en-US" sz="1400">
                <a:solidFill>
                  <a:schemeClr val="bg1"/>
                </a:solidFill>
              </a:rPr>
              <a:t>first request</a:t>
            </a:r>
            <a:endParaRPr lang="en-US" sz="1400">
              <a:solidFill>
                <a:schemeClr val="bg1"/>
              </a:solidFill>
            </a:endParaRPr>
          </a:p>
        </p:txBody>
      </p:sp>
      <p:sp>
        <p:nvSpPr>
          <p:cNvPr id="48" name="Rectangles 47"/>
          <p:cNvSpPr/>
          <p:nvPr/>
        </p:nvSpPr>
        <p:spPr>
          <a:xfrm>
            <a:off x="6256655" y="4813300"/>
            <a:ext cx="1232535"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Text Box 48"/>
          <p:cNvSpPr txBox="1"/>
          <p:nvPr/>
        </p:nvSpPr>
        <p:spPr>
          <a:xfrm>
            <a:off x="6362700" y="4836160"/>
            <a:ext cx="1021080" cy="737235"/>
          </a:xfrm>
          <a:prstGeom prst="rect">
            <a:avLst/>
          </a:prstGeom>
          <a:noFill/>
        </p:spPr>
        <p:txBody>
          <a:bodyPr wrap="square" rtlCol="0" anchor="t">
            <a:spAutoFit/>
          </a:bodyPr>
          <a:p>
            <a:pPr algn="ctr"/>
            <a:r>
              <a:rPr lang="en-US" sz="1400">
                <a:solidFill>
                  <a:schemeClr val="bg1"/>
                </a:solidFill>
              </a:rPr>
              <a:t>Post</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50" name="Rectangles 49"/>
          <p:cNvSpPr/>
          <p:nvPr/>
        </p:nvSpPr>
        <p:spPr>
          <a:xfrm>
            <a:off x="4949825" y="4813300"/>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Text Box 50"/>
          <p:cNvSpPr txBox="1"/>
          <p:nvPr/>
        </p:nvSpPr>
        <p:spPr>
          <a:xfrm>
            <a:off x="5010150" y="4940300"/>
            <a:ext cx="1040765" cy="521970"/>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sp>
        <p:nvSpPr>
          <p:cNvPr id="52" name="Text Box 51"/>
          <p:cNvSpPr txBox="1"/>
          <p:nvPr/>
        </p:nvSpPr>
        <p:spPr>
          <a:xfrm>
            <a:off x="6144260" y="5660390"/>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cxnSp>
        <p:nvCxnSpPr>
          <p:cNvPr id="53" name="Straight Connector 52"/>
          <p:cNvCxnSpPr/>
          <p:nvPr/>
        </p:nvCxnSpPr>
        <p:spPr>
          <a:xfrm>
            <a:off x="7872730" y="410019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Rectangles 54"/>
          <p:cNvSpPr/>
          <p:nvPr/>
        </p:nvSpPr>
        <p:spPr>
          <a:xfrm>
            <a:off x="8094980" y="4881245"/>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Text Box 55"/>
          <p:cNvSpPr txBox="1"/>
          <p:nvPr/>
        </p:nvSpPr>
        <p:spPr>
          <a:xfrm>
            <a:off x="8155305" y="5008245"/>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57" name="Text Box 56"/>
          <p:cNvSpPr txBox="1"/>
          <p:nvPr/>
        </p:nvSpPr>
        <p:spPr>
          <a:xfrm>
            <a:off x="9606280" y="425513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58" name="Straight Connector 57"/>
          <p:cNvCxnSpPr/>
          <p:nvPr/>
        </p:nvCxnSpPr>
        <p:spPr>
          <a:xfrm>
            <a:off x="9660255" y="4100195"/>
            <a:ext cx="0" cy="191389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Rectangles 58"/>
          <p:cNvSpPr/>
          <p:nvPr/>
        </p:nvSpPr>
        <p:spPr>
          <a:xfrm>
            <a:off x="9882505" y="4889500"/>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9942830" y="5016500"/>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2" name="Rectangles 1"/>
          <p:cNvSpPr/>
          <p:nvPr/>
        </p:nvSpPr>
        <p:spPr>
          <a:xfrm>
            <a:off x="440690" y="520700"/>
            <a:ext cx="33832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Concurrency on AWS Lambda: Reserved and Provisioned</a:t>
            </a:r>
            <a:endParaRPr lang="pt-PT" altLang="en-US" sz="2000" b="1" dirty="0">
              <a:solidFill>
                <a:schemeClr val="bg1"/>
              </a:solidFill>
            </a:endParaRPr>
          </a:p>
        </p:txBody>
      </p:sp>
      <p:sp>
        <p:nvSpPr>
          <p:cNvPr id="2" name="Text Box 1"/>
          <p:cNvSpPr txBox="1"/>
          <p:nvPr/>
        </p:nvSpPr>
        <p:spPr>
          <a:xfrm>
            <a:off x="457835" y="1094740"/>
            <a:ext cx="7520940" cy="4030980"/>
          </a:xfrm>
          <a:prstGeom prst="rect">
            <a:avLst/>
          </a:prstGeom>
          <a:noFill/>
        </p:spPr>
        <p:txBody>
          <a:bodyPr wrap="square" rtlCol="0" anchor="t">
            <a:spAutoFit/>
          </a:bodyPr>
          <a:p>
            <a:pPr marL="285750" indent="-285750" algn="l">
              <a:buFont typeface="Arial" panose="02080604020202020204" pitchFamily="34" charset="0"/>
              <a:buChar char="•"/>
            </a:pPr>
            <a:r>
              <a:rPr sz="1600">
                <a:solidFill>
                  <a:schemeClr val="bg1"/>
                </a:solidFill>
              </a:rPr>
              <a:t>Memory and Timeout Configuration Optimization</a:t>
            </a:r>
            <a:endParaRPr sz="1600">
              <a:solidFill>
                <a:schemeClr val="bg1"/>
              </a:solidFill>
            </a:endParaRPr>
          </a:p>
          <a:p>
            <a:pPr indent="0" algn="l">
              <a:buFont typeface="Arial" panose="02080604020202020204" pitchFamily="34" charset="0"/>
              <a:buNone/>
            </a:pPr>
            <a:r>
              <a:rPr sz="1600">
                <a:solidFill>
                  <a:schemeClr val="bg1"/>
                </a:solidFill>
              </a:rPr>
              <a:t>The memory setting determines how much CPU power will</a:t>
            </a:r>
            <a:r>
              <a:rPr lang="pt-PT" sz="1600">
                <a:solidFill>
                  <a:schemeClr val="bg1"/>
                </a:solidFill>
              </a:rPr>
              <a:t> </a:t>
            </a:r>
            <a:r>
              <a:rPr sz="1600">
                <a:solidFill>
                  <a:schemeClr val="bg1"/>
                </a:solidFill>
              </a:rPr>
              <a:t>receive for our lambda function. And higher CPU power</a:t>
            </a:r>
            <a:r>
              <a:rPr lang="pt-PT" sz="1600">
                <a:solidFill>
                  <a:schemeClr val="bg1"/>
                </a:solidFill>
              </a:rPr>
              <a:t> </a:t>
            </a:r>
            <a:r>
              <a:rPr sz="1600">
                <a:solidFill>
                  <a:schemeClr val="bg1"/>
                </a:solidFill>
              </a:rPr>
              <a:t>decrease the function execution time.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When function reaches to timeout value and not finished,</a:t>
            </a:r>
            <a:r>
              <a:rPr lang="pt-PT" sz="1600">
                <a:solidFill>
                  <a:schemeClr val="bg1"/>
                </a:solidFill>
              </a:rPr>
              <a:t> </a:t>
            </a:r>
            <a:r>
              <a:rPr sz="1600">
                <a:solidFill>
                  <a:schemeClr val="bg1"/>
                </a:solidFill>
              </a:rPr>
              <a:t>lambda forcibly stop the execution.</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Concurrency: The number of instances of your function that</a:t>
            </a:r>
            <a:r>
              <a:rPr lang="pt-PT" sz="1600">
                <a:solidFill>
                  <a:schemeClr val="bg1"/>
                </a:solidFill>
              </a:rPr>
              <a:t> </a:t>
            </a:r>
            <a:r>
              <a:rPr sz="1600">
                <a:solidFill>
                  <a:schemeClr val="bg1"/>
                </a:solidFill>
              </a:rPr>
              <a:t>are active.</a:t>
            </a:r>
            <a:endParaRPr sz="1600">
              <a:solidFill>
                <a:schemeClr val="bg1"/>
              </a:solidFill>
            </a:endParaRPr>
          </a:p>
          <a:p>
            <a:pPr marL="285750" indent="-285750" algn="l">
              <a:buFont typeface="Arial" panose="02080604020202020204" pitchFamily="34" charset="0"/>
              <a:buChar char="•"/>
            </a:pPr>
            <a:r>
              <a:rPr sz="1600">
                <a:solidFill>
                  <a:schemeClr val="bg1"/>
                </a:solidFill>
              </a:rPr>
              <a:t>Reserved Concurrency</a:t>
            </a:r>
            <a:endParaRPr sz="1600">
              <a:solidFill>
                <a:schemeClr val="bg1"/>
              </a:solidFill>
            </a:endParaRPr>
          </a:p>
          <a:p>
            <a:pPr marL="285750" indent="-285750" algn="l">
              <a:buFont typeface="Arial" panose="02080604020202020204" pitchFamily="34" charset="0"/>
              <a:buChar char="•"/>
            </a:pPr>
            <a:r>
              <a:rPr sz="1600">
                <a:solidFill>
                  <a:schemeClr val="bg1"/>
                </a:solidFill>
              </a:rPr>
              <a:t>Provisioned Concurrency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When your function is invoked, Lambda allocates an</a:t>
            </a:r>
            <a:r>
              <a:rPr lang="pt-PT" sz="1600">
                <a:solidFill>
                  <a:schemeClr val="bg1"/>
                </a:solidFill>
              </a:rPr>
              <a:t> </a:t>
            </a:r>
            <a:r>
              <a:rPr sz="1600">
                <a:solidFill>
                  <a:schemeClr val="bg1"/>
                </a:solidFill>
              </a:rPr>
              <a:t>instance of it to process the incoming event.</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If the function is invoked again when the request is still being</a:t>
            </a:r>
            <a:r>
              <a:rPr lang="pt-PT" sz="1600">
                <a:solidFill>
                  <a:schemeClr val="bg1"/>
                </a:solidFill>
              </a:rPr>
              <a:t> </a:t>
            </a:r>
            <a:r>
              <a:rPr sz="1600">
                <a:solidFill>
                  <a:schemeClr val="bg1"/>
                </a:solidFill>
              </a:rPr>
              <a:t>processed, another instance is allocated, which increases the</a:t>
            </a:r>
            <a:r>
              <a:rPr lang="pt-PT" sz="1600">
                <a:solidFill>
                  <a:schemeClr val="bg1"/>
                </a:solidFill>
              </a:rPr>
              <a:t> </a:t>
            </a:r>
            <a:r>
              <a:rPr sz="1600">
                <a:solidFill>
                  <a:schemeClr val="bg1"/>
                </a:solidFill>
              </a:rPr>
              <a:t>function's concurrency.</a:t>
            </a:r>
            <a:endParaRPr sz="16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marL="742950" lvl="1" indent="-285750" algn="l">
              <a:buFont typeface="Arial" panose="02080604020202020204" pitchFamily="34" charset="0"/>
              <a:buChar char="•"/>
            </a:pPr>
            <a:r>
              <a:rPr sz="1400">
                <a:solidFill>
                  <a:schemeClr val="bg1"/>
                </a:solidFill>
              </a:rPr>
              <a:t>Lambda Execution Role</a:t>
            </a:r>
            <a:endParaRPr sz="1400">
              <a:solidFill>
                <a:schemeClr val="bg1"/>
              </a:solidFill>
            </a:endParaRPr>
          </a:p>
          <a:p>
            <a:pPr marL="742950" lvl="1" indent="-285750" algn="l">
              <a:buFont typeface="Arial" panose="02080604020202020204" pitchFamily="34" charset="0"/>
              <a:buChar char="•"/>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marL="285750" indent="-285750" algn="l">
              <a:buFont typeface="Arial" panose="02080604020202020204" pitchFamily="34" charset="0"/>
              <a:buChar char="•"/>
            </a:pPr>
            <a:r>
              <a:rPr sz="1400">
                <a:solidFill>
                  <a:schemeClr val="bg1"/>
                </a:solidFill>
              </a:rPr>
              <a:t>If you have additional targets from your lambda function</a:t>
            </a:r>
            <a:endParaRPr lang="pt-PT" sz="1400">
              <a:solidFill>
                <a:schemeClr val="bg1"/>
              </a:solidFill>
            </a:endParaRPr>
          </a:p>
          <a:p>
            <a:pPr marL="742950" lvl="1" indent="-285750" algn="l">
              <a:buFont typeface="Arial" panose="02080604020202020204" pitchFamily="34" charset="0"/>
              <a:buChar char="•"/>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marL="742950" lvl="1" indent="-285750" algn="l">
              <a:buFont typeface="Arial" panose="02080604020202020204" pitchFamily="34" charset="0"/>
              <a:buChar char="•"/>
            </a:pPr>
            <a:r>
              <a:rPr sz="1400">
                <a:solidFill>
                  <a:schemeClr val="bg1"/>
                </a:solidFill>
              </a:rPr>
              <a:t>sending notification to SNS</a:t>
            </a:r>
            <a:endParaRPr sz="1400">
              <a:solidFill>
                <a:schemeClr val="bg1"/>
              </a:solidFill>
            </a:endParaRPr>
          </a:p>
          <a:p>
            <a:pPr marL="742950" lvl="1" indent="-285750" algn="l">
              <a:buFont typeface="Arial" panose="02080604020202020204" pitchFamily="34" charset="0"/>
              <a:buChar char="•"/>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marL="285750" indent="-285750" algn="l">
              <a:buFont typeface="Arial" panose="02080604020202020204" pitchFamily="34" charset="0"/>
              <a:buChar char="•"/>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marL="285750" indent="-285750" algn="l">
              <a:buFont typeface="Arial" panose="02080604020202020204" pitchFamily="34" charset="0"/>
              <a:buChar char="•"/>
            </a:pPr>
            <a:r>
              <a:rPr sz="1400">
                <a:solidFill>
                  <a:schemeClr val="bg1"/>
                </a:solidFill>
              </a:rPr>
              <a:t>Grant least privilege access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Who can interact</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 Invoke ?</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Who can Invoke</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 ?</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a:t>
            </a:r>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esource Based</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Policy</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Arial" panose="02080604020202020204" pitchFamily="34" charset="0"/>
                <a:ea typeface="Amazon Ember" panose="020B0603020204020204" pitchFamily="34" charset="0"/>
                <a:cs typeface="Arial" panose="02080604020202020204" pitchFamily="34" charset="0"/>
              </a:rPr>
              <a:t>Execute Role</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Policy</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8" name="Flowchart: Document 7"/>
          <p:cNvSpPr/>
          <p:nvPr/>
        </p:nvSpPr>
        <p:spPr>
          <a:xfrm rot="16200000">
            <a:off x="163830" y="-217805"/>
            <a:ext cx="6875780" cy="7254875"/>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2038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739775"/>
            <a:ext cx="6383020" cy="5640070"/>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AI</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Install AWS Command Line Interface (AWS CLI) Linux</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AWS IDE Toolkits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Database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Integration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API Gateway</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Storage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Orchestration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Lambda  Overview</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Invoke Lambda Functions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Amazon EventBridge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StepFunctions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Prerequisites 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Importants Resources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allow</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Dynamodb: PutItem</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logs: PutLogs</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562985" y="5038725"/>
            <a:ext cx="124396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allow</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sns.amazon.com</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InvokeFunction</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a:t>
            </a:r>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esource Based</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Policy</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Arial" panose="02080604020202020204" pitchFamily="34" charset="0"/>
                <a:ea typeface="Amazon Ember" panose="020B0603020204020204" pitchFamily="34" charset="0"/>
                <a:cs typeface="Arial" panose="02080604020202020204" pitchFamily="34" charset="0"/>
              </a:rPr>
              <a:t>Execute Role</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Policy</a:t>
            </a:r>
            <a:endParaRPr lang="pt-PT"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 y="0"/>
            <a:ext cx="12158345" cy="6858635"/>
          </a:xfrm>
          <a:prstGeom prst="rect">
            <a:avLst/>
          </a:prstGeom>
        </p:spPr>
      </p:pic>
      <p:sp>
        <p:nvSpPr>
          <p:cNvPr id="5" name="Flowchart: Document 4"/>
          <p:cNvSpPr/>
          <p:nvPr/>
        </p:nvSpPr>
        <p:spPr>
          <a:xfrm rot="16200000">
            <a:off x="-704850" y="668655"/>
            <a:ext cx="6930390" cy="5539740"/>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54610" y="2675890"/>
            <a:ext cx="4754880" cy="1487170"/>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Invoke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Lambda functions</a:t>
            </a:r>
            <a:endParaRPr lang="en-US" sz="480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 y="15367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408" y="1506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204470"/>
            <a:ext cx="6323330" cy="398780"/>
          </a:xfrm>
          <a:prstGeom prst="rect">
            <a:avLst/>
          </a:prstGeom>
          <a:noFill/>
        </p:spPr>
        <p:txBody>
          <a:bodyPr wrap="none" rtlCol="0">
            <a:spAutoFit/>
          </a:bodyPr>
          <a:p>
            <a:pPr algn="l"/>
            <a:r>
              <a:rPr lang="pt-PT" altLang="en-US" sz="2000" b="1" dirty="0">
                <a:solidFill>
                  <a:schemeClr val="bg1"/>
                </a:solidFill>
                <a:sym typeface="+mn-ea"/>
              </a:rPr>
              <a:t>Invoke Lambda functions with the AWS CLI</a:t>
            </a:r>
            <a:endParaRPr lang="pt-PT" altLang="en-US" sz="2000" b="1" dirty="0">
              <a:solidFill>
                <a:schemeClr val="bg1"/>
              </a:solidFill>
              <a:sym typeface="+mn-ea"/>
            </a:endParaRPr>
          </a:p>
        </p:txBody>
      </p:sp>
      <p:sp>
        <p:nvSpPr>
          <p:cNvPr id="2" name="Text Box 1"/>
          <p:cNvSpPr txBox="1"/>
          <p:nvPr/>
        </p:nvSpPr>
        <p:spPr>
          <a:xfrm>
            <a:off x="321945" y="1139190"/>
            <a:ext cx="7098665" cy="4523105"/>
          </a:xfrm>
          <a:prstGeom prst="rect">
            <a:avLst/>
          </a:prstGeom>
          <a:noFill/>
        </p:spPr>
        <p:txBody>
          <a:bodyPr wrap="square" rtlCol="0">
            <a:spAutoFit/>
          </a:bodyPr>
          <a:p>
            <a:pPr indent="0" algn="l">
              <a:buFont typeface="Arial" panose="02080604020202020204" pitchFamily="34" charset="0"/>
              <a:buNone/>
            </a:pPr>
            <a:r>
              <a:rPr lang="en-US" sz="1600">
                <a:solidFill>
                  <a:schemeClr val="bg1"/>
                </a:solidFill>
                <a:sym typeface="+mn-ea"/>
              </a:rPr>
              <a:t>We can invoke Lambda functions directly using the</a:t>
            </a:r>
            <a:r>
              <a:rPr lang="pt-PT" altLang="en-US" sz="1600">
                <a:solidFill>
                  <a:schemeClr val="bg1"/>
                </a:solidFill>
                <a:sym typeface="+mn-ea"/>
              </a:rPr>
              <a:t>:</a:t>
            </a:r>
            <a:endParaRPr lang="en-US" sz="1600">
              <a:solidFill>
                <a:schemeClr val="bg1"/>
              </a:solidFill>
              <a:sym typeface="+mn-ea"/>
            </a:endParaRPr>
          </a:p>
          <a:p>
            <a:pPr marL="285750" indent="-285750" algn="l">
              <a:buFont typeface="Arial" panose="02080604020202020204" pitchFamily="34" charset="0"/>
              <a:buChar char="•"/>
            </a:pPr>
            <a:r>
              <a:rPr lang="en-US" sz="1600">
                <a:solidFill>
                  <a:schemeClr val="bg1"/>
                </a:solidFill>
                <a:sym typeface="+mn-ea"/>
              </a:rPr>
              <a:t>Lambda console</a:t>
            </a:r>
            <a:endParaRPr lang="en-US" sz="1600">
              <a:solidFill>
                <a:schemeClr val="bg1"/>
              </a:solidFill>
              <a:sym typeface="+mn-ea"/>
            </a:endParaRPr>
          </a:p>
          <a:p>
            <a:pPr marL="285750" indent="-285750" algn="l">
              <a:buFont typeface="Arial" panose="02080604020202020204" pitchFamily="34" charset="0"/>
              <a:buChar char="•"/>
            </a:pPr>
            <a:r>
              <a:rPr lang="en-US" sz="1600">
                <a:solidFill>
                  <a:schemeClr val="bg1"/>
                </a:solidFill>
                <a:sym typeface="+mn-ea"/>
              </a:rPr>
              <a:t>Lambda API</a:t>
            </a:r>
            <a:endParaRPr lang="en-US" sz="1600">
              <a:solidFill>
                <a:schemeClr val="bg1"/>
              </a:solidFill>
              <a:sym typeface="+mn-ea"/>
            </a:endParaRPr>
          </a:p>
          <a:p>
            <a:pPr marL="285750" indent="-285750" algn="l">
              <a:buFont typeface="Arial" panose="02080604020202020204" pitchFamily="34" charset="0"/>
              <a:buChar char="•"/>
            </a:pPr>
            <a:r>
              <a:rPr lang="en-US" sz="1600">
                <a:solidFill>
                  <a:schemeClr val="bg1"/>
                </a:solidFill>
                <a:sym typeface="+mn-ea"/>
              </a:rPr>
              <a:t>AWS SDK</a:t>
            </a:r>
            <a:endParaRPr lang="en-US" sz="1600">
              <a:solidFill>
                <a:schemeClr val="bg1"/>
              </a:solidFill>
              <a:sym typeface="+mn-ea"/>
            </a:endParaRPr>
          </a:p>
          <a:p>
            <a:pPr marL="285750" indent="-285750" algn="l">
              <a:buFont typeface="Arial" panose="02080604020202020204" pitchFamily="34" charset="0"/>
              <a:buChar char="•"/>
            </a:pPr>
            <a:r>
              <a:rPr lang="en-US" sz="1600">
                <a:solidFill>
                  <a:schemeClr val="bg1"/>
                </a:solidFill>
                <a:sym typeface="+mn-ea"/>
              </a:rPr>
              <a:t>AWS Command Line Interface (AWS CLI)</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marL="285750" indent="-285750" algn="l">
              <a:buFont typeface="Arial" panose="02080604020202020204" pitchFamily="34" charset="0"/>
              <a:buChar char="•"/>
            </a:pPr>
            <a:r>
              <a:rPr lang="en-US" sz="1600">
                <a:solidFill>
                  <a:schemeClr val="bg1"/>
                </a:solidFill>
                <a:sym typeface="+mn-ea"/>
              </a:rPr>
              <a:t>Synchronous invocation, you wait for the function to process the</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event and return a response.</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marL="285750" indent="-285750" algn="l">
              <a:buFont typeface="Arial" panose="02080604020202020204" pitchFamily="34" charset="0"/>
              <a:buChar char="•"/>
            </a:pPr>
            <a:r>
              <a:rPr lang="en-US" sz="1600">
                <a:solidFill>
                  <a:schemeClr val="bg1"/>
                </a:solidFill>
                <a:sym typeface="+mn-ea"/>
              </a:rPr>
              <a:t>Asynchronous invocation, Lambda queues the event for</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processing and returns a response immediately.</a:t>
            </a:r>
            <a:endParaRPr lang="en-US"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35650" y="229298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7427595" y="1821815"/>
            <a:ext cx="406463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7420452" y="1821498"/>
            <a:ext cx="381000" cy="381000"/>
          </a:xfrm>
          <a:prstGeom prst="rect">
            <a:avLst/>
          </a:prstGeom>
        </p:spPr>
      </p:pic>
      <p:sp>
        <p:nvSpPr>
          <p:cNvPr id="5" name="TextBox 34"/>
          <p:cNvSpPr txBox="1"/>
          <p:nvPr/>
        </p:nvSpPr>
        <p:spPr>
          <a:xfrm>
            <a:off x="9211742" y="3151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4608" y="2293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5465242" y="315187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a:off x="6645275" y="2767330"/>
            <a:ext cx="28365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7838440" y="24396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Invoke Sync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75895"/>
            <a:ext cx="6496050" cy="398780"/>
          </a:xfrm>
          <a:prstGeom prst="rect">
            <a:avLst/>
          </a:prstGeom>
          <a:noFill/>
        </p:spPr>
        <p:txBody>
          <a:bodyPr wrap="none" rtlCol="0">
            <a:spAutoFit/>
          </a:bodyPr>
          <a:p>
            <a:pPr algn="l"/>
            <a:r>
              <a:rPr lang="pt-PT" altLang="en-US" sz="2000" b="1" dirty="0">
                <a:solidFill>
                  <a:schemeClr val="bg1"/>
                </a:solidFill>
                <a:sym typeface="+mn-ea"/>
              </a:rPr>
              <a:t>Create AWS Lambda functions with AWS CLI</a:t>
            </a:r>
            <a:endParaRPr lang="pt-PT" altLang="en-US" sz="2000" b="1" dirty="0">
              <a:solidFill>
                <a:schemeClr val="bg1"/>
              </a:solidFill>
              <a:sym typeface="+mn-ea"/>
            </a:endParaRPr>
          </a:p>
        </p:txBody>
      </p:sp>
      <p:sp>
        <p:nvSpPr>
          <p:cNvPr id="2" name="Text Box 1"/>
          <p:cNvSpPr txBox="1"/>
          <p:nvPr/>
        </p:nvSpPr>
        <p:spPr>
          <a:xfrm>
            <a:off x="407670" y="958215"/>
            <a:ext cx="7098665" cy="230695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Create AWS Lambda functions with AWS CLI;</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Create the execution role</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Create function code</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Create a deployment package with zip function code</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Create Lambda Function with AWS CLI</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Invoke Lambda Function</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Check logs</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We will Check Lambda Function details with AWS CLI.</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We will Clean up resources</a:t>
            </a:r>
            <a:endParaRPr sz="1600">
              <a:solidFill>
                <a:schemeClr val="bg1"/>
              </a:solidFill>
              <a:sym typeface="+mn-ea"/>
            </a:endParaRPr>
          </a:p>
        </p:txBody>
      </p:sp>
      <p:pic>
        <p:nvPicPr>
          <p:cNvPr id="9"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11"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12"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3"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8" name="Straight Arrow Connector 17"/>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9"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Picture 19"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21"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47320"/>
            <a:ext cx="7441565" cy="398780"/>
          </a:xfrm>
          <a:prstGeom prst="rect">
            <a:avLst/>
          </a:prstGeom>
          <a:noFill/>
        </p:spPr>
        <p:txBody>
          <a:bodyPr wrap="none" rtlCol="0">
            <a:spAutoFit/>
          </a:bodyPr>
          <a:p>
            <a:pPr algn="l"/>
            <a:r>
              <a:rPr lang="pt-PT" altLang="en-US" sz="2000" b="1" dirty="0">
                <a:solidFill>
                  <a:schemeClr val="bg1"/>
                </a:solidFill>
                <a:sym typeface="+mn-ea"/>
              </a:rPr>
              <a:t>Update AWS Lambda Function Code using AWS CLI</a:t>
            </a:r>
            <a:endParaRPr lang="pt-PT" altLang="en-US" sz="2000" b="1" dirty="0">
              <a:solidFill>
                <a:schemeClr val="bg1"/>
              </a:solidFill>
              <a:sym typeface="+mn-ea"/>
            </a:endParaRPr>
          </a:p>
        </p:txBody>
      </p:sp>
      <p:sp>
        <p:nvSpPr>
          <p:cNvPr id="2" name="Text Box 1"/>
          <p:cNvSpPr txBox="1"/>
          <p:nvPr/>
        </p:nvSpPr>
        <p:spPr>
          <a:xfrm>
            <a:off x="321945" y="1139190"/>
            <a:ext cx="7098665" cy="206121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Update AWS Lambda functions with AWS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1</a:t>
            </a:r>
            <a:r>
              <a:rPr lang="pt-PT" sz="1600">
                <a:solidFill>
                  <a:schemeClr val="bg1"/>
                </a:solidFill>
                <a:sym typeface="+mn-ea"/>
              </a:rPr>
              <a:t>.</a:t>
            </a:r>
            <a:r>
              <a:rPr sz="1600">
                <a:solidFill>
                  <a:schemeClr val="bg1"/>
                </a:solidFill>
                <a:sym typeface="+mn-ea"/>
              </a:rPr>
              <a:t> Develop lambda code to update one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2</a:t>
            </a:r>
            <a:r>
              <a:rPr lang="pt-PT" sz="1600">
                <a:solidFill>
                  <a:schemeClr val="bg1"/>
                </a:solidFill>
                <a:sym typeface="+mn-ea"/>
              </a:rPr>
              <a:t>.</a:t>
            </a:r>
            <a:r>
              <a:rPr sz="1600">
                <a:solidFill>
                  <a:schemeClr val="bg1"/>
                </a:solidFill>
                <a:sym typeface="+mn-ea"/>
              </a:rPr>
              <a:t> zip function code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3</a:t>
            </a:r>
            <a:r>
              <a:rPr lang="pt-PT" sz="1600">
                <a:solidFill>
                  <a:schemeClr val="bg1"/>
                </a:solidFill>
                <a:sym typeface="+mn-ea"/>
              </a:rPr>
              <a:t>.</a:t>
            </a:r>
            <a:r>
              <a:rPr sz="1600">
                <a:solidFill>
                  <a:schemeClr val="bg1"/>
                </a:solidFill>
                <a:sym typeface="+mn-ea"/>
              </a:rPr>
              <a:t> update lambda function with cli</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4</a:t>
            </a:r>
            <a:r>
              <a:rPr lang="pt-PT" sz="1600">
                <a:solidFill>
                  <a:schemeClr val="bg1"/>
                </a:solidFill>
                <a:sym typeface="+mn-ea"/>
              </a:rPr>
              <a:t>.</a:t>
            </a:r>
            <a:r>
              <a:rPr sz="1600">
                <a:solidFill>
                  <a:schemeClr val="bg1"/>
                </a:solidFill>
                <a:sym typeface="+mn-ea"/>
              </a:rPr>
              <a:t> invoke updated lambda function with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We will Clean up resources</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9" name="Rectangles 8"/>
          <p:cNvSpPr/>
          <p:nvPr/>
        </p:nvSpPr>
        <p:spPr>
          <a:xfrm>
            <a:off x="450215" y="558800"/>
            <a:ext cx="7488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56845"/>
            <a:ext cx="9451975" cy="398780"/>
          </a:xfrm>
          <a:prstGeom prst="rect">
            <a:avLst/>
          </a:prstGeom>
          <a:noFill/>
        </p:spPr>
        <p:txBody>
          <a:bodyPr wrap="none" rtlCol="0">
            <a:spAutoFit/>
          </a:bodyPr>
          <a:p>
            <a:pPr algn="l"/>
            <a:r>
              <a:rPr lang="pt-PT" altLang="en-US" sz="2000" b="1" dirty="0">
                <a:solidFill>
                  <a:schemeClr val="bg1"/>
                </a:solidFill>
                <a:sym typeface="+mn-ea"/>
              </a:rPr>
              <a:t>Update AWS Lambda Function with Dependencies using AWS CLI</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Lambda function depends on libraries, we can use</a:t>
            </a:r>
            <a:r>
              <a:rPr lang="pt-PT" sz="1600">
                <a:solidFill>
                  <a:schemeClr val="bg1"/>
                </a:solidFill>
                <a:sym typeface="+mn-ea"/>
              </a:rPr>
              <a:t> </a:t>
            </a:r>
            <a:r>
              <a:rPr sz="1600">
                <a:solidFill>
                  <a:schemeClr val="bg1"/>
                </a:solidFill>
                <a:sym typeface="+mn-ea"/>
              </a:rPr>
              <a:t>npm to include them in our deployment package.</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Add any external package with using "npm install"</a:t>
            </a:r>
            <a:r>
              <a:rPr lang="pt-PT" sz="1600">
                <a:solidFill>
                  <a:schemeClr val="bg1"/>
                </a:solidFill>
                <a:sym typeface="+mn-ea"/>
              </a:rPr>
              <a:t> </a:t>
            </a:r>
            <a:r>
              <a:rPr sz="1600">
                <a:solidFill>
                  <a:schemeClr val="bg1"/>
                </a:solidFill>
                <a:sym typeface="+mn-ea"/>
              </a:rPr>
              <a:t>command</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Steps of Update AWS Lambda functions with AWS</a:t>
            </a:r>
            <a:r>
              <a:rPr lang="pt-PT" sz="1600">
                <a:solidFill>
                  <a:schemeClr val="bg1"/>
                </a:solidFill>
                <a:sym typeface="+mn-ea"/>
              </a:rPr>
              <a:t> </a:t>
            </a:r>
            <a:r>
              <a:rPr sz="1600">
                <a:solidFill>
                  <a:schemeClr val="bg1"/>
                </a:solidFill>
                <a:sym typeface="+mn-ea"/>
              </a:rPr>
              <a:t>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Install required Dependencies into node_modules</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zip function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update lambda function with 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invoke updated lambda function with cli</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pic>
        <p:nvPicPr>
          <p:cNvPr id="12" name="Picture 11" descr="npm-original-wordmar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3940" y="4899025"/>
            <a:ext cx="793115" cy="793115"/>
          </a:xfrm>
          <a:prstGeom prst="rect">
            <a:avLst/>
          </a:prstGeom>
        </p:spPr>
      </p:pic>
      <p:sp>
        <p:nvSpPr>
          <p:cNvPr id="13" name="TextBox 18"/>
          <p:cNvSpPr txBox="1">
            <a:spLocks noChangeArrowheads="1"/>
          </p:cNvSpPr>
          <p:nvPr/>
        </p:nvSpPr>
        <p:spPr bwMode="auto">
          <a:xfrm>
            <a:off x="4587240" y="548005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packages</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450215" y="558800"/>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6280785" cy="398780"/>
          </a:xfrm>
          <a:prstGeom prst="rect">
            <a:avLst/>
          </a:prstGeom>
          <a:noFill/>
        </p:spPr>
        <p:txBody>
          <a:bodyPr wrap="none" rtlCol="0">
            <a:spAutoFit/>
          </a:bodyPr>
          <a:p>
            <a:pPr algn="l"/>
            <a:r>
              <a:rPr lang="pt-PT" altLang="en-US" sz="2000" b="1" dirty="0">
                <a:solidFill>
                  <a:schemeClr val="bg1"/>
                </a:solidFill>
                <a:sym typeface="+mn-ea"/>
              </a:rPr>
              <a:t>Using AWS Lambda Environment Variables</a:t>
            </a:r>
            <a:endParaRPr lang="pt-PT" altLang="en-US" sz="2000" b="1" dirty="0">
              <a:solidFill>
                <a:schemeClr val="bg1"/>
              </a:solidFill>
              <a:sym typeface="+mn-ea"/>
            </a:endParaRPr>
          </a:p>
        </p:txBody>
      </p:sp>
      <p:sp>
        <p:nvSpPr>
          <p:cNvPr id="2" name="Text Box 1"/>
          <p:cNvSpPr txBox="1"/>
          <p:nvPr/>
        </p:nvSpPr>
        <p:spPr>
          <a:xfrm>
            <a:off x="321945" y="1139190"/>
            <a:ext cx="10304780" cy="107632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Use environment variables to adjust your function's behavior without updating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Environment variable is a pair of strings that is stored in a function's version-specific</a:t>
            </a:r>
            <a:r>
              <a:rPr lang="pt-PT" sz="1600">
                <a:solidFill>
                  <a:schemeClr val="bg1"/>
                </a:solidFill>
                <a:sym typeface="+mn-ea"/>
              </a:rPr>
              <a:t> </a:t>
            </a:r>
            <a:r>
              <a:rPr sz="1600">
                <a:solidFill>
                  <a:schemeClr val="bg1"/>
                </a:solidFill>
                <a:sym typeface="+mn-ea"/>
              </a:rPr>
              <a:t>configuration.</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using AWS Management Console.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the Lambda API with cli and sdk libraries.</a:t>
            </a:r>
            <a:endParaRPr sz="1600">
              <a:solidFill>
                <a:schemeClr val="bg1"/>
              </a:solidFill>
              <a:sym typeface="+mn-ea"/>
            </a:endParaRPr>
          </a:p>
        </p:txBody>
      </p:sp>
      <p:pic>
        <p:nvPicPr>
          <p:cNvPr id="9" name="Picture 8"/>
          <p:cNvPicPr>
            <a:picLocks noChangeAspect="1"/>
          </p:cNvPicPr>
          <p:nvPr/>
        </p:nvPicPr>
        <p:blipFill>
          <a:blip r:embed="rId1"/>
          <a:stretch>
            <a:fillRect/>
          </a:stretch>
        </p:blipFill>
        <p:spPr>
          <a:xfrm>
            <a:off x="440055" y="2647950"/>
            <a:ext cx="9753600" cy="3429000"/>
          </a:xfrm>
          <a:prstGeom prst="rect">
            <a:avLst/>
          </a:prstGeom>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5" name="Flowchart: Document 4"/>
          <p:cNvSpPr/>
          <p:nvPr/>
        </p:nvSpPr>
        <p:spPr>
          <a:xfrm rot="16200000">
            <a:off x="-691515" y="681990"/>
            <a:ext cx="6904355" cy="5539740"/>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marL="285750" indent="-285750" algn="l">
              <a:buFont typeface="Arial" panose="02080604020202020204" pitchFamily="34" charset="0"/>
              <a:buChar char="•"/>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marL="285750" indent="-285750" algn="l">
              <a:buFont typeface="Arial" panose="02080604020202020204" pitchFamily="34" charset="0"/>
              <a:buChar char="•"/>
            </a:pPr>
            <a:r>
              <a:rPr sz="1600" b="1">
                <a:solidFill>
                  <a:schemeClr val="bg1"/>
                </a:solidFill>
                <a:sym typeface="+mn-ea"/>
              </a:rPr>
              <a:t>AWS services to targets such as AWS Lambda functions</a:t>
            </a:r>
            <a:endParaRPr sz="1600" b="1">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20980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285750" indent="-285750" algn="l">
              <a:buFont typeface="Arial" panose="02080604020202020204" pitchFamily="34" charset="0"/>
              <a:buChar char="•"/>
            </a:pPr>
            <a:r>
              <a:rPr sz="1600">
                <a:solidFill>
                  <a:schemeClr val="bg1"/>
                </a:solidFill>
                <a:sym typeface="+mn-ea"/>
              </a:rPr>
              <a:t>An event is defined in JSON</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"Detail" is application specific</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Envelope attributes are provided by</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Amazon EventBridge</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Producers create events</a:t>
            </a:r>
            <a:endParaRPr sz="1600">
              <a:solidFill>
                <a:schemeClr val="bg1"/>
              </a:solidFill>
              <a:sym typeface="+mn-ea"/>
            </a:endParaRPr>
          </a:p>
          <a:p>
            <a:pPr marL="285750" indent="-285750" algn="l">
              <a:buFont typeface="Arial" panose="02080604020202020204" pitchFamily="34" charset="0"/>
              <a:buChar char="•"/>
            </a:pPr>
            <a:r>
              <a:rPr sz="1600">
                <a:solidFill>
                  <a:schemeClr val="bg1"/>
                </a:solidFill>
                <a:sym typeface="+mn-ea"/>
              </a:rPr>
              <a:t>Consumers choose which events to</a:t>
            </a:r>
            <a:endParaRPr sz="1600">
              <a:solidFill>
                <a:schemeClr val="bg1"/>
              </a:solidFill>
              <a:sym typeface="+mn-ea"/>
            </a:endParaRPr>
          </a:p>
          <a:p>
            <a:pPr marL="285750" indent="-285750" algn="l">
              <a:buFont typeface="Arial" panose="02080604020202020204" pitchFamily="34" charset="0"/>
              <a:buChar char="•"/>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4" name="Flowchart: Document 3"/>
          <p:cNvSpPr/>
          <p:nvPr/>
        </p:nvSpPr>
        <p:spPr>
          <a:xfrm rot="16200000">
            <a:off x="-1323340" y="1313815"/>
            <a:ext cx="6875780" cy="4229735"/>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3928"/>
            <a:ext cx="407162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AI</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98425" y="4300855"/>
            <a:ext cx="3918585" cy="922020"/>
          </a:xfrm>
          <a:prstGeom prst="rect">
            <a:avLst/>
          </a:prstGeom>
          <a:noFill/>
        </p:spPr>
        <p:txBody>
          <a:bodyPr wrap="square" rtlCol="0" anchor="t">
            <a:spAutoFit/>
          </a:bodyPr>
          <a:p>
            <a:pPr algn="ctr"/>
            <a:r>
              <a:rPr lang="en-US">
                <a:solidFill>
                  <a:schemeClr val="bg1"/>
                </a:solidFill>
              </a:rPr>
              <a:t>Criar uma rotina de estudo focado na aprendizagem de Serverless AWS</a:t>
            </a:r>
            <a:r>
              <a:rPr lang="pt-PT" altLang="en-US">
                <a:solidFill>
                  <a:schemeClr val="bg1"/>
                </a:solidFill>
              </a:rPr>
              <a:t> ?</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47320"/>
            <a:ext cx="4812665" cy="398780"/>
          </a:xfrm>
          <a:prstGeom prst="rect">
            <a:avLst/>
          </a:prstGeom>
          <a:noFill/>
        </p:spPr>
        <p:txBody>
          <a:bodyPr wrap="none" rtlCol="0">
            <a:spAutoFit/>
          </a:bodyPr>
          <a:p>
            <a:pPr algn="l"/>
            <a:r>
              <a:rPr lang="pt-PT" altLang="en-US" sz="2000" b="1" dirty="0">
                <a:solidFill>
                  <a:schemeClr val="bg1"/>
                </a:solidFill>
                <a:sym typeface="+mn-ea"/>
              </a:rPr>
              <a:t>Benefits of Amazon EventBridge</a:t>
            </a:r>
            <a:endParaRPr lang="pt-PT" altLang="en-US" sz="2000" b="1" dirty="0">
              <a:solidFill>
                <a:schemeClr val="bg1"/>
              </a:solidFill>
              <a:sym typeface="+mn-ea"/>
            </a:endParaRPr>
          </a:p>
        </p:txBody>
      </p:sp>
      <p:sp>
        <p:nvSpPr>
          <p:cNvPr id="2" name="Text Box 1"/>
          <p:cNvSpPr txBox="1"/>
          <p:nvPr/>
        </p:nvSpPr>
        <p:spPr>
          <a:xfrm>
            <a:off x="321945" y="1139190"/>
            <a:ext cx="11268075" cy="4276725"/>
          </a:xfrm>
          <a:prstGeom prst="rect">
            <a:avLst/>
          </a:prstGeom>
          <a:noFill/>
        </p:spPr>
        <p:txBody>
          <a:bodyPr wrap="square" rtlCol="0">
            <a:spAutoFit/>
          </a:bodyPr>
          <a:p>
            <a:pPr marL="285750" indent="-285750" algn="l">
              <a:buFont typeface="Arial" panose="02080604020202020204" pitchFamily="34" charset="0"/>
              <a:buChar char="•"/>
            </a:pPr>
            <a:r>
              <a:rPr sz="1600" b="1">
                <a:solidFill>
                  <a:schemeClr val="bg1"/>
                </a:solidFill>
                <a:sym typeface="+mn-ea"/>
              </a:rPr>
              <a:t>Build event-driven architectures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With EventBridge, your event targets don’t need to be aware of event sources because you can filter and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directly to EventBridge. Improves developer agility as well as application resiliency with loosely coupled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event-driven architectures.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marL="285750" indent="-285750" algn="l">
              <a:buFont typeface="Arial" panose="02080604020202020204" pitchFamily="34" charset="0"/>
              <a:buChar char="•"/>
            </a:pPr>
            <a:r>
              <a:rPr sz="1600" b="1">
                <a:solidFill>
                  <a:schemeClr val="bg1"/>
                </a:solidFill>
                <a:sym typeface="+mn-ea"/>
              </a:rPr>
              <a:t>Connect SaaS apps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EventBridge ingests data from supported SaaS applications and routes it to AWS services and SaaS targets.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SaaS apps to trigger workflows for customer support, business operations.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marL="285750" indent="-285750" algn="l">
              <a:buFont typeface="Arial" panose="02080604020202020204" pitchFamily="34" charset="0"/>
              <a:buChar char="•"/>
            </a:pPr>
            <a:r>
              <a:rPr sz="1600" b="1">
                <a:solidFill>
                  <a:schemeClr val="bg1"/>
                </a:solidFill>
                <a:sym typeface="+mn-ea"/>
              </a:rPr>
              <a:t>Write less custom code</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You can ingest, filter, transform and deliver events without writing custom code. </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 EventBridge schema</a:t>
            </a:r>
            <a:r>
              <a:rPr lang="pt-PT" sz="1600">
                <a:solidFill>
                  <a:schemeClr val="bg1"/>
                </a:solidFill>
                <a:sym typeface="+mn-ea"/>
              </a:rPr>
              <a:t> </a:t>
            </a:r>
            <a:r>
              <a:rPr sz="1600">
                <a:solidFill>
                  <a:schemeClr val="bg1"/>
                </a:solidFill>
                <a:sym typeface="+mn-ea"/>
              </a:rPr>
              <a:t>registry stores a collection of easy-to-find event schemas.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marL="285750" indent="-285750" algn="l">
              <a:buFont typeface="Arial" panose="02080604020202020204" pitchFamily="34" charset="0"/>
              <a:buChar char="•"/>
            </a:pPr>
            <a:r>
              <a:rPr sz="1600" b="1">
                <a:solidFill>
                  <a:schemeClr val="bg1"/>
                </a:solidFill>
                <a:sym typeface="+mn-ea"/>
              </a:rPr>
              <a:t>Reduce operational overhead</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There are no servers to provision, patch, and manage. automatically scales based on the number of events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ingested. Built-in distributed availability and fault-tolerance. </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 </a:t>
            </a:r>
            <a:r>
              <a:rPr lang="pt-PT" sz="1600">
                <a:solidFill>
                  <a:schemeClr val="bg1"/>
                </a:solidFill>
                <a:sym typeface="+mn-ea"/>
              </a:rPr>
              <a:t>    </a:t>
            </a:r>
            <a:r>
              <a:rPr sz="1600">
                <a:solidFill>
                  <a:schemeClr val="bg1"/>
                </a:solidFill>
                <a:sym typeface="+mn-ea"/>
              </a:rPr>
              <a:t>Native event archive and replay capability.</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1054715" y="58261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5824855" y="6411595"/>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450215" y="9842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9" name="Text Box 8"/>
          <p:cNvSpPr txBox="1"/>
          <p:nvPr/>
        </p:nvSpPr>
        <p:spPr>
          <a:xfrm>
            <a:off x="5824220" y="6397625"/>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p:nvPr/>
        </p:nvCxnSpPr>
        <p:spPr>
          <a:xfrm>
            <a:off x="625475" y="133286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625475" y="2011680"/>
            <a:ext cx="2265045" cy="56007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flipV="1">
            <a:off x="625475" y="187198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5655" y="123761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695" y="190246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2487930"/>
            <a:ext cx="221615" cy="221615"/>
          </a:xfrm>
          <a:prstGeom prst="rect">
            <a:avLst/>
          </a:prstGeom>
          <a:solidFill>
            <a:srgbClr val="2AAFB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a:off x="6929755" y="125158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929755" y="179070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0"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760" y="179070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4" name="TextBox 21"/>
          <p:cNvSpPr txBox="1">
            <a:spLocks noChangeArrowheads="1"/>
          </p:cNvSpPr>
          <p:nvPr/>
        </p:nvSpPr>
        <p:spPr bwMode="auto">
          <a:xfrm>
            <a:off x="6227445" y="1363345"/>
            <a:ext cx="9836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6" name="Graphic 1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492558" y="8899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395" y="176339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215380" y="226377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6525" y="123571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0"/>
          <p:cNvSpPr txBox="1">
            <a:spLocks noChangeArrowheads="1"/>
          </p:cNvSpPr>
          <p:nvPr/>
        </p:nvSpPr>
        <p:spPr bwMode="auto">
          <a:xfrm rot="1560000">
            <a:off x="6917690" y="970915"/>
            <a:ext cx="222059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Object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5" name="TextBox 20"/>
          <p:cNvSpPr txBox="1">
            <a:spLocks noChangeArrowheads="1"/>
          </p:cNvSpPr>
          <p:nvPr/>
        </p:nvSpPr>
        <p:spPr bwMode="auto">
          <a:xfrm>
            <a:off x="7469505" y="205740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6" name="TextBox 20"/>
          <p:cNvSpPr txBox="1">
            <a:spLocks noChangeArrowheads="1"/>
          </p:cNvSpPr>
          <p:nvPr/>
        </p:nvSpPr>
        <p:spPr bwMode="auto">
          <a:xfrm>
            <a:off x="9352915" y="222758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Custom Event</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7" name="Text Box 26"/>
          <p:cNvSpPr txBox="1"/>
          <p:nvPr/>
        </p:nvSpPr>
        <p:spPr>
          <a:xfrm>
            <a:off x="241300" y="3124200"/>
            <a:ext cx="489585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are the heart of any event-driven application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Producers raise events consumers consume then</a:t>
            </a:r>
            <a:endParaRPr lang="pt-PT" altLang="en-US" sz="1100">
              <a:solidFill>
                <a:schemeClr val="bg1"/>
              </a:solidFill>
              <a:latin typeface="Neuropolitical Rg" panose="020B0605020201080104" charset="0"/>
              <a:cs typeface="Neuropolitical Rg" panose="020B0605020201080104" charset="0"/>
            </a:endParaRPr>
          </a:p>
        </p:txBody>
      </p:sp>
      <p:sp>
        <p:nvSpPr>
          <p:cNvPr id="29" name="Text Box 28"/>
          <p:cNvSpPr txBox="1"/>
          <p:nvPr/>
        </p:nvSpPr>
        <p:spPr>
          <a:xfrm>
            <a:off x="5938520" y="3124200"/>
            <a:ext cx="606933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Some AWS Services send events to EventBridge for consumption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or you can raise you awn custom events</a:t>
            </a:r>
            <a:endParaRPr lang="pt-PT" altLang="en-US" sz="1100">
              <a:solidFill>
                <a:schemeClr val="bg1"/>
              </a:solidFill>
              <a:latin typeface="Neuropolitical Rg" panose="020B0605020201080104" charset="0"/>
              <a:cs typeface="Neuropolitical Rg" panose="020B0605020201080104" charset="0"/>
            </a:endParaRPr>
          </a:p>
        </p:txBody>
      </p:sp>
      <p:cxnSp>
        <p:nvCxnSpPr>
          <p:cNvPr id="30" name="Straight Connector 29"/>
          <p:cNvCxnSpPr/>
          <p:nvPr/>
        </p:nvCxnSpPr>
        <p:spPr>
          <a:xfrm>
            <a:off x="5556885" y="582930"/>
            <a:ext cx="0" cy="55961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2933700" y="1718310"/>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3202940" y="173926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3" name="Rounded Rectangle 32"/>
          <p:cNvSpPr/>
          <p:nvPr/>
        </p:nvSpPr>
        <p:spPr>
          <a:xfrm>
            <a:off x="9275445" y="1575435"/>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9544685" y="159639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4" name="Rectangles 3"/>
          <p:cNvSpPr/>
          <p:nvPr/>
        </p:nvSpPr>
        <p:spPr>
          <a:xfrm>
            <a:off x="450215" y="558800"/>
            <a:ext cx="2916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9037320" cy="398780"/>
          </a:xfrm>
          <a:prstGeom prst="rect">
            <a:avLst/>
          </a:prstGeom>
          <a:noFill/>
        </p:spPr>
        <p:txBody>
          <a:bodyPr wrap="none" rtlCol="0">
            <a:spAutoFit/>
          </a:bodyPr>
          <a:p>
            <a:pPr algn="l"/>
            <a:r>
              <a:rPr lang="pt-PT" altLang="en-US" sz="2000" b="1" dirty="0">
                <a:solidFill>
                  <a:schemeClr val="bg1"/>
                </a:solidFill>
                <a:sym typeface="+mn-ea"/>
              </a:rPr>
              <a:t>EventBridge Concepts - Events - Event Buses - Rules - Targets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marL="285750" indent="-285750" algn="l">
              <a:buFont typeface="Arial" panose="02080604020202020204" pitchFamily="34" charset="0"/>
              <a:buChar char="•"/>
            </a:pPr>
            <a:r>
              <a:rPr sz="1600" b="1">
                <a:solidFill>
                  <a:schemeClr val="bg1"/>
                </a:solidFill>
                <a:sym typeface="+mn-ea"/>
              </a:rPr>
              <a:t>Amazon EventBridge Events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indicates a change in an environment such as an AWS environment or a SaaS partner service.</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Events are represented as JSON objects and they all have a similar structure, and the same top-level fields.</a:t>
            </a:r>
            <a:endParaRPr sz="1600">
              <a:solidFill>
                <a:schemeClr val="bg1"/>
              </a:solidFill>
              <a:sym typeface="+mn-ea"/>
            </a:endParaRPr>
          </a:p>
          <a:p>
            <a:pPr indent="0" algn="l">
              <a:buNone/>
            </a:pPr>
            <a:endParaRPr sz="1600" b="1">
              <a:solidFill>
                <a:schemeClr val="bg1"/>
              </a:solidFill>
              <a:sym typeface="+mn-ea"/>
            </a:endParaRPr>
          </a:p>
          <a:p>
            <a:pPr marL="285750" indent="-285750" algn="l">
              <a:buFont typeface="Arial" panose="02080604020202020204" pitchFamily="34" charset="0"/>
              <a:buChar char="•"/>
            </a:pPr>
            <a:r>
              <a:rPr sz="1600" b="1">
                <a:solidFill>
                  <a:schemeClr val="bg1"/>
                </a:solidFill>
                <a:sym typeface="+mn-ea"/>
              </a:rPr>
              <a:t>Amazon EventBridge Rules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rule matches incoming events and sends them to targets for processing. A single rule can send an event to</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multiple targets, which then run in parallel.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An event pattern defines the event structure and the fields that a</a:t>
            </a:r>
            <a:r>
              <a:rPr lang="pt-PT" sz="1600">
                <a:solidFill>
                  <a:schemeClr val="bg1"/>
                </a:solidFill>
                <a:sym typeface="+mn-ea"/>
              </a:rPr>
              <a:t> </a:t>
            </a:r>
            <a:r>
              <a:rPr sz="1600">
                <a:solidFill>
                  <a:schemeClr val="bg1"/>
                </a:solidFill>
                <a:sym typeface="+mn-ea"/>
              </a:rPr>
              <a:t>rule matches.</a:t>
            </a:r>
            <a:endParaRPr sz="1600">
              <a:solidFill>
                <a:schemeClr val="bg1"/>
              </a:solidFill>
              <a:sym typeface="+mn-ea"/>
            </a:endParaRPr>
          </a:p>
          <a:p>
            <a:pPr indent="0" algn="l">
              <a:buNone/>
            </a:pPr>
            <a:endParaRPr sz="1600" b="1">
              <a:solidFill>
                <a:schemeClr val="bg1"/>
              </a:solidFill>
              <a:sym typeface="+mn-ea"/>
            </a:endParaRPr>
          </a:p>
          <a:p>
            <a:pPr marL="285750" indent="-285750" algn="l">
              <a:buFont typeface="Arial" panose="02080604020202020204" pitchFamily="34" charset="0"/>
              <a:buChar char="•"/>
            </a:pPr>
            <a:r>
              <a:rPr sz="1600" b="1">
                <a:solidFill>
                  <a:schemeClr val="bg1"/>
                </a:solidFill>
                <a:sym typeface="+mn-ea"/>
              </a:rPr>
              <a:t>Amazon EventBridge Targets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target is a resource or endpoint that EventBridge sends an event to when the event matches the event</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pattern defined for a rule. The rule processes the event data and sends the relevant information to the target.</a:t>
            </a:r>
            <a:endParaRPr sz="1600">
              <a:solidFill>
                <a:schemeClr val="bg1"/>
              </a:solidFill>
              <a:sym typeface="+mn-ea"/>
            </a:endParaRPr>
          </a:p>
          <a:p>
            <a:pPr indent="0" algn="l">
              <a:buNone/>
            </a:pPr>
            <a:endParaRPr sz="1600">
              <a:solidFill>
                <a:schemeClr val="bg1"/>
              </a:solidFill>
              <a:sym typeface="+mn-ea"/>
            </a:endParaRPr>
          </a:p>
          <a:p>
            <a:pPr marL="285750" indent="-285750" algn="l">
              <a:buFont typeface="Arial" panose="02080604020202020204" pitchFamily="34" charset="0"/>
              <a:buChar char="•"/>
            </a:pPr>
            <a:r>
              <a:rPr sz="1600" b="1">
                <a:solidFill>
                  <a:schemeClr val="bg1"/>
                </a:solidFill>
                <a:sym typeface="+mn-ea"/>
              </a:rPr>
              <a:t>Amazon EventBridge Event Buses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bus is a pipeline that receives events. Rules associated with the event bus evaluate events as they</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arrive.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 resource-based policy specifies which events to allow, and which entities have permission to create or</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modify rules or targets for an event.</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264140" y="556514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 name="Rectangles 3"/>
          <p:cNvSpPr/>
          <p:nvPr/>
        </p:nvSpPr>
        <p:spPr>
          <a:xfrm>
            <a:off x="450215" y="720725"/>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70205" y="273685"/>
            <a:ext cx="5202555" cy="398780"/>
          </a:xfrm>
          <a:prstGeom prst="rect">
            <a:avLst/>
          </a:prstGeom>
          <a:noFill/>
        </p:spPr>
        <p:txBody>
          <a:bodyPr wrap="none" rtlCol="0">
            <a:spAutoFit/>
          </a:bodyPr>
          <a:p>
            <a:pPr algn="l"/>
            <a:r>
              <a:rPr lang="pt-PT" altLang="en-US" sz="2000" b="1" dirty="0">
                <a:solidFill>
                  <a:schemeClr val="bg1"/>
                </a:solidFill>
                <a:sym typeface="+mn-ea"/>
              </a:rPr>
              <a:t>Understanding an EventBridge Bus</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a:off x="1557655" y="26314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1557655" y="2968625"/>
            <a:ext cx="1091565" cy="285750"/>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3085" y="2553970"/>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0855" y="313626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1238568" y="3837940"/>
            <a:ext cx="3025775"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bus is a key Component</a:t>
            </a:r>
            <a:endParaRPr lang="pt-PT" altLang="en-US" sz="1100">
              <a:solidFill>
                <a:schemeClr val="bg1"/>
              </a:solidFill>
              <a:latin typeface="Neuropolitical Rg" panose="020B0605020201080104" charset="0"/>
              <a:cs typeface="Neuropolitical Rg" panose="020B0605020201080104" charset="0"/>
            </a:endParaRPr>
          </a:p>
        </p:txBody>
      </p:sp>
      <p:sp>
        <p:nvSpPr>
          <p:cNvPr id="2" name="Rounded Rectangle 1"/>
          <p:cNvSpPr/>
          <p:nvPr/>
        </p:nvSpPr>
        <p:spPr>
          <a:xfrm>
            <a:off x="243840" y="2456815"/>
            <a:ext cx="1313815" cy="338455"/>
          </a:xfrm>
          <a:prstGeom prst="roundRect">
            <a:avLst/>
          </a:prstGeom>
          <a:solidFill>
            <a:schemeClr val="accent2"/>
          </a:solidFill>
          <a:ln w="25400">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449580" y="2480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28600" y="3071495"/>
            <a:ext cx="1313815" cy="338455"/>
          </a:xfrm>
          <a:prstGeom prst="roundRect">
            <a:avLst/>
          </a:prstGeom>
          <a:solidFill>
            <a:schemeClr val="accent2"/>
          </a:solidFill>
          <a:ln w="25400">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434340" y="3115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21" name="Rounded Rectangle 20"/>
          <p:cNvSpPr/>
          <p:nvPr/>
        </p:nvSpPr>
        <p:spPr>
          <a:xfrm>
            <a:off x="2667000" y="2804160"/>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2936240" y="28251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cxnSp>
        <p:nvCxnSpPr>
          <p:cNvPr id="28" name="Straight Arrow Connector 27"/>
          <p:cNvCxnSpPr/>
          <p:nvPr/>
        </p:nvCxnSpPr>
        <p:spPr>
          <a:xfrm>
            <a:off x="3978275" y="2943225"/>
            <a:ext cx="748665" cy="0"/>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744720" y="2778760"/>
            <a:ext cx="1313815" cy="338455"/>
          </a:xfrm>
          <a:prstGeom prst="roundRect">
            <a:avLst/>
          </a:prstGeom>
          <a:solidFill>
            <a:schemeClr val="accent6"/>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5013960" y="279971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pic>
        <p:nvPicPr>
          <p:cNvPr id="3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1960" y="283210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p:nvPr/>
        </p:nvSpPr>
        <p:spPr>
          <a:xfrm>
            <a:off x="1660525" y="1518920"/>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4550" y="176530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 Box 37"/>
          <p:cNvSpPr txBox="1"/>
          <p:nvPr/>
        </p:nvSpPr>
        <p:spPr>
          <a:xfrm>
            <a:off x="3678555" y="1826895"/>
            <a:ext cx="126619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Connects Producer </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with Consumers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9" name="Curved Connector 38"/>
          <p:cNvCxnSpPr/>
          <p:nvPr/>
        </p:nvCxnSpPr>
        <p:spPr>
          <a:xfrm rot="10800000" flipV="1">
            <a:off x="2861945"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5824220" y="1826895"/>
            <a:ext cx="119507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eventbridge target</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5007610"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p:nvPr/>
        </p:nvCxnSpPr>
        <p:spPr>
          <a:xfrm>
            <a:off x="6616700" y="44348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45" idx="3"/>
          </p:cNvCxnSpPr>
          <p:nvPr/>
        </p:nvCxnSpPr>
        <p:spPr>
          <a:xfrm flipV="1">
            <a:off x="6681470" y="5083810"/>
            <a:ext cx="1024890" cy="332740"/>
          </a:xfrm>
          <a:prstGeom prst="curvedConnector3">
            <a:avLst>
              <a:gd name="adj1" fmla="val 50000"/>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4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1755" y="432752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9855" y="530542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45"/>
          <p:cNvSpPr txBox="1"/>
          <p:nvPr/>
        </p:nvSpPr>
        <p:spPr>
          <a:xfrm>
            <a:off x="7645401" y="5873115"/>
            <a:ext cx="2914650"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Default bus and Custom buses</a:t>
            </a:r>
            <a:endParaRPr lang="pt-PT" altLang="en-US" sz="1100">
              <a:solidFill>
                <a:schemeClr val="bg1"/>
              </a:solidFill>
              <a:latin typeface="Neuropolitical Rg" panose="020B0605020201080104" charset="0"/>
              <a:cs typeface="Neuropolitical Rg" panose="020B0605020201080104" charset="0"/>
            </a:endParaRPr>
          </a:p>
        </p:txBody>
      </p:sp>
      <p:sp>
        <p:nvSpPr>
          <p:cNvPr id="51" name="Rounded Rectangle 50"/>
          <p:cNvSpPr/>
          <p:nvPr/>
        </p:nvSpPr>
        <p:spPr>
          <a:xfrm>
            <a:off x="7897495" y="4751705"/>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Text Box 51"/>
          <p:cNvSpPr txBox="1"/>
          <p:nvPr/>
        </p:nvSpPr>
        <p:spPr>
          <a:xfrm>
            <a:off x="8166735" y="477266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57" name="Text Box 56"/>
          <p:cNvSpPr txBox="1"/>
          <p:nvPr/>
        </p:nvSpPr>
        <p:spPr>
          <a:xfrm>
            <a:off x="5848350" y="5873115"/>
            <a:ext cx="1430020"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Every AWS account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has a defeult eventbus</a:t>
            </a:r>
            <a:endParaRPr lang="pt-PT" altLang="en-US" sz="1200">
              <a:solidFill>
                <a:schemeClr val="bg1"/>
              </a:solidFill>
              <a:latin typeface="Janda Cheerful Script" panose="02000505000000020003" charset="0"/>
              <a:cs typeface="Janda Cheerful Script" panose="02000505000000020003" charset="0"/>
            </a:endParaRPr>
          </a:p>
        </p:txBody>
      </p:sp>
      <p:sp>
        <p:nvSpPr>
          <p:cNvPr id="59" name="Text Box 58"/>
          <p:cNvSpPr txBox="1"/>
          <p:nvPr/>
        </p:nvSpPr>
        <p:spPr>
          <a:xfrm>
            <a:off x="8073390" y="3545840"/>
            <a:ext cx="1862455"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Listen to AWS Service events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in your default event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60" name="Curved Connector 59"/>
          <p:cNvCxnSpPr/>
          <p:nvPr/>
        </p:nvCxnSpPr>
        <p:spPr>
          <a:xfrm rot="10800000" flipV="1">
            <a:off x="7206615" y="377444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Curved Connector 62"/>
          <p:cNvCxnSpPr/>
          <p:nvPr/>
        </p:nvCxnSpPr>
        <p:spPr>
          <a:xfrm>
            <a:off x="6488430" y="4932680"/>
            <a:ext cx="1217930" cy="3175"/>
          </a:xfrm>
          <a:prstGeom prst="curvedConnector3">
            <a:avLst>
              <a:gd name="adj1" fmla="val 5005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3820" y="4819650"/>
            <a:ext cx="221615" cy="221615"/>
          </a:xfrm>
          <a:prstGeom prst="rect">
            <a:avLst/>
          </a:prstGeom>
          <a:solidFill>
            <a:schemeClr val="accent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64"/>
          <p:cNvSpPr txBox="1"/>
          <p:nvPr/>
        </p:nvSpPr>
        <p:spPr>
          <a:xfrm>
            <a:off x="5651184" y="4838700"/>
            <a:ext cx="77025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CLoudTrail</a:t>
            </a:r>
            <a:endParaRPr lang="pt-PT" altLang="en-US" sz="700">
              <a:solidFill>
                <a:schemeClr val="bg1"/>
              </a:solidFill>
              <a:latin typeface="Neuropolitical Rg" panose="020B0605020201080104" charset="0"/>
              <a:cs typeface="Neuropolitical Rg" panose="020B0605020201080104" charset="0"/>
            </a:endParaRPr>
          </a:p>
        </p:txBody>
      </p:sp>
      <p:sp>
        <p:nvSpPr>
          <p:cNvPr id="66" name="Text Box 65"/>
          <p:cNvSpPr txBox="1"/>
          <p:nvPr/>
        </p:nvSpPr>
        <p:spPr>
          <a:xfrm>
            <a:off x="5531169" y="4265295"/>
            <a:ext cx="937895" cy="30670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Tag changed</a:t>
            </a:r>
            <a:endParaRPr lang="pt-PT" altLang="en-US" sz="700">
              <a:solidFill>
                <a:schemeClr val="bg1"/>
              </a:solidFill>
              <a:latin typeface="Neuropolitical Rg" panose="020B0605020201080104" charset="0"/>
              <a:cs typeface="Neuropolitical Rg" panose="020B0605020201080104" charset="0"/>
            </a:endParaRPr>
          </a:p>
          <a:p>
            <a:pPr algn="ctr"/>
            <a:r>
              <a:rPr lang="pt-PT" altLang="en-US" sz="700">
                <a:solidFill>
                  <a:schemeClr val="bg1"/>
                </a:solidFill>
                <a:latin typeface="Neuropolitical Rg" panose="020B0605020201080104" charset="0"/>
                <a:cs typeface="Neuropolitical Rg" panose="020B0605020201080104" charset="0"/>
              </a:rPr>
              <a:t>on resources</a:t>
            </a:r>
            <a:endParaRPr lang="pt-PT" altLang="en-US" sz="700">
              <a:solidFill>
                <a:schemeClr val="bg1"/>
              </a:solidFill>
              <a:latin typeface="Neuropolitical Rg" panose="020B0605020201080104" charset="0"/>
              <a:cs typeface="Neuropolitical Rg" panose="020B0605020201080104" charset="0"/>
            </a:endParaRPr>
          </a:p>
        </p:txBody>
      </p:sp>
      <p:sp>
        <p:nvSpPr>
          <p:cNvPr id="67" name="Text Box 66"/>
          <p:cNvSpPr txBox="1"/>
          <p:nvPr/>
        </p:nvSpPr>
        <p:spPr>
          <a:xfrm>
            <a:off x="5400359" y="5304155"/>
            <a:ext cx="10521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Service Events</a:t>
            </a:r>
            <a:endParaRPr lang="pt-PT" altLang="en-US" sz="700">
              <a:solidFill>
                <a:schemeClr val="bg1"/>
              </a:solidFill>
              <a:latin typeface="Neuropolitical Rg" panose="020B0605020201080104" charset="0"/>
              <a:cs typeface="Neuropolitical Rg" panose="020B0605020201080104" charset="0"/>
            </a:endParaRPr>
          </a:p>
        </p:txBody>
      </p:sp>
      <p:sp>
        <p:nvSpPr>
          <p:cNvPr id="68" name="Rounded Rectangle 67"/>
          <p:cNvSpPr/>
          <p:nvPr/>
        </p:nvSpPr>
        <p:spPr>
          <a:xfrm>
            <a:off x="7706360" y="4569460"/>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 name="Text Box 68"/>
          <p:cNvSpPr txBox="1"/>
          <p:nvPr/>
        </p:nvSpPr>
        <p:spPr>
          <a:xfrm>
            <a:off x="7946392" y="5396865"/>
            <a:ext cx="1210310"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Default Event Bus</a:t>
            </a:r>
            <a:endParaRPr lang="pt-PT" altLang="en-US" sz="700">
              <a:solidFill>
                <a:schemeClr val="bg1"/>
              </a:solidFill>
              <a:latin typeface="Neuropolitical Rg" panose="020B0605020201080104" charset="0"/>
              <a:cs typeface="Neuropolitical Rg" panose="020B0605020201080104" charset="0"/>
            </a:endParaRPr>
          </a:p>
        </p:txBody>
      </p:sp>
      <p:cxnSp>
        <p:nvCxnSpPr>
          <p:cNvPr id="70" name="Curved Connector 69"/>
          <p:cNvCxnSpPr/>
          <p:nvPr/>
        </p:nvCxnSpPr>
        <p:spPr>
          <a:xfrm flipV="1">
            <a:off x="7206615" y="5305425"/>
            <a:ext cx="739775" cy="735965"/>
          </a:xfrm>
          <a:prstGeom prst="curvedConnector3">
            <a:avLst>
              <a:gd name="adj1" fmla="val 5004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flipV="1">
            <a:off x="8472170" y="2518410"/>
            <a:ext cx="1101090" cy="76200"/>
          </a:xfrm>
          <a:prstGeom prst="curvedConnector3">
            <a:avLst>
              <a:gd name="adj1" fmla="val 50058"/>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96350" y="245491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810" y="242760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7757795" y="292798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 name="TextBox 20"/>
          <p:cNvSpPr txBox="1">
            <a:spLocks noChangeArrowheads="1"/>
          </p:cNvSpPr>
          <p:nvPr/>
        </p:nvSpPr>
        <p:spPr bwMode="auto">
          <a:xfrm>
            <a:off x="8367395" y="2152015"/>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76" name="Rounded Rectangle 75"/>
          <p:cNvSpPr/>
          <p:nvPr/>
        </p:nvSpPr>
        <p:spPr>
          <a:xfrm>
            <a:off x="9573260" y="2169160"/>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 name="Rounded Rectangle 76"/>
          <p:cNvSpPr/>
          <p:nvPr/>
        </p:nvSpPr>
        <p:spPr>
          <a:xfrm>
            <a:off x="9756775" y="2360930"/>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10026015" y="238188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79" name="Text Box 78"/>
          <p:cNvSpPr txBox="1"/>
          <p:nvPr/>
        </p:nvSpPr>
        <p:spPr>
          <a:xfrm>
            <a:off x="9822500" y="2989580"/>
            <a:ext cx="12299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Custom Event Bus</a:t>
            </a:r>
            <a:endParaRPr lang="pt-PT" altLang="en-US" sz="700">
              <a:solidFill>
                <a:schemeClr val="bg1"/>
              </a:solidFill>
              <a:latin typeface="Neuropolitical Rg" panose="020B0605020201080104" charset="0"/>
              <a:cs typeface="Neuropolitical Rg" panose="020B0605020201080104" charset="0"/>
            </a:endParaRPr>
          </a:p>
        </p:txBody>
      </p:sp>
      <p:sp>
        <p:nvSpPr>
          <p:cNvPr id="80" name="Text Box 79"/>
          <p:cNvSpPr txBox="1"/>
          <p:nvPr/>
        </p:nvSpPr>
        <p:spPr>
          <a:xfrm>
            <a:off x="9695815" y="1188720"/>
            <a:ext cx="188595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You can create own bus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custom events to your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8829040" y="141732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7" name="Rounded Rectangle 76"/>
          <p:cNvSpPr/>
          <p:nvPr/>
        </p:nvSpPr>
        <p:spPr>
          <a:xfrm>
            <a:off x="6628130" y="2791460"/>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5" name="Flowchart: Document 4"/>
          <p:cNvSpPr/>
          <p:nvPr/>
        </p:nvSpPr>
        <p:spPr>
          <a:xfrm rot="16200000">
            <a:off x="-876935" y="877570"/>
            <a:ext cx="6904355" cy="5149215"/>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4457700" cy="398780"/>
          </a:xfrm>
          <a:prstGeom prst="rect">
            <a:avLst/>
          </a:prstGeom>
          <a:noFill/>
        </p:spPr>
        <p:txBody>
          <a:bodyPr wrap="none" rtlCol="0">
            <a:spAutoFit/>
          </a:bodyPr>
          <a:p>
            <a:pPr algn="l"/>
            <a:r>
              <a:rPr lang="pt-PT" altLang="en-US" sz="2000" b="1" dirty="0">
                <a:solidFill>
                  <a:schemeClr val="bg1"/>
                </a:solidFill>
                <a:sym typeface="+mn-ea"/>
              </a:rPr>
              <a:t>What is AWS Step Functions ?</a:t>
            </a:r>
            <a:endParaRPr lang="pt-PT" altLang="en-US" sz="2000" b="1" dirty="0">
              <a:solidFill>
                <a:schemeClr val="bg1"/>
              </a:solidFill>
              <a:sym typeface="+mn-ea"/>
            </a:endParaRPr>
          </a:p>
        </p:txBody>
      </p:sp>
      <p:sp>
        <p:nvSpPr>
          <p:cNvPr id="2" name="Text Box 1"/>
          <p:cNvSpPr txBox="1"/>
          <p:nvPr/>
        </p:nvSpPr>
        <p:spPr>
          <a:xfrm>
            <a:off x="321945" y="1139190"/>
            <a:ext cx="11268075" cy="4769485"/>
          </a:xfrm>
          <a:prstGeom prst="rect">
            <a:avLst/>
          </a:prstGeom>
          <a:noFill/>
        </p:spPr>
        <p:txBody>
          <a:bodyPr wrap="square" rtlCol="0">
            <a:spAutoFit/>
          </a:bodyPr>
          <a:p>
            <a:pPr marL="342900" indent="-342900" algn="l">
              <a:buClrTx/>
              <a:buSzTx/>
              <a:buFont typeface="Arial" panose="02080604020202020204" pitchFamily="34" charset="0"/>
              <a:buChar char="•"/>
            </a:pPr>
            <a:r>
              <a:rPr lang="pt-PT" sz="1600" b="1">
                <a:solidFill>
                  <a:schemeClr val="bg1"/>
                </a:solidFill>
                <a:sym typeface="+mn-ea"/>
              </a:rPr>
              <a:t>AWS Step Functions</a:t>
            </a:r>
            <a:r>
              <a:rPr lang="pt-PT" sz="1600">
                <a:solidFill>
                  <a:schemeClr val="bg1"/>
                </a:solidFill>
                <a:sym typeface="+mn-ea"/>
              </a:rPr>
              <a:t> is a low-code, </a:t>
            </a:r>
            <a:r>
              <a:rPr lang="pt-PT" sz="1600" b="1">
                <a:solidFill>
                  <a:schemeClr val="bg1"/>
                </a:solidFill>
                <a:sym typeface="+mn-ea"/>
              </a:rPr>
              <a:t>visual workflow</a:t>
            </a:r>
            <a:r>
              <a:rPr lang="pt-PT" sz="1600">
                <a:solidFill>
                  <a:schemeClr val="bg1"/>
                </a:solidFill>
                <a:sym typeface="+mn-ea"/>
              </a:rPr>
              <a:t>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that developers use to build </a:t>
            </a:r>
            <a:r>
              <a:rPr lang="pt-PT" sz="1600" b="1">
                <a:solidFill>
                  <a:schemeClr val="bg1"/>
                </a:solidFill>
                <a:sym typeface="+mn-ea"/>
              </a:rPr>
              <a:t>distributed applications</a:t>
            </a:r>
            <a:r>
              <a:rPr lang="pt-PT" sz="1600">
                <a:solidFill>
                  <a:schemeClr val="bg1"/>
                </a:solidFill>
                <a:sym typeface="+mn-ea"/>
              </a:rPr>
              <a:t>, automate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IT and business processes.</a:t>
            </a:r>
            <a:endParaRPr lang="pt-PT" sz="1600">
              <a:solidFill>
                <a:schemeClr val="bg1"/>
              </a:solidFill>
              <a:sym typeface="+mn-ea"/>
            </a:endParaRPr>
          </a:p>
          <a:p>
            <a:pPr marL="342900" indent="-342900" algn="l">
              <a:buClrTx/>
              <a:buSzTx/>
              <a:buFont typeface="Arial" panose="02080604020202020204" pitchFamily="34" charset="0"/>
              <a:buChar char="•"/>
            </a:pPr>
            <a:endParaRPr lang="pt-PT" sz="1600">
              <a:solidFill>
                <a:schemeClr val="bg1"/>
              </a:solidFill>
              <a:sym typeface="+mn-ea"/>
            </a:endParaRPr>
          </a:p>
          <a:p>
            <a:pPr marL="342900" indent="-342900" algn="l">
              <a:buClrTx/>
              <a:buSzTx/>
              <a:buFont typeface="Arial" panose="02080604020202020204" pitchFamily="34" charset="0"/>
              <a:buChar char="•"/>
            </a:pPr>
            <a:r>
              <a:rPr lang="pt-PT" sz="1600" b="1">
                <a:solidFill>
                  <a:schemeClr val="bg1"/>
                </a:solidFill>
                <a:sym typeface="+mn-ea"/>
              </a:rPr>
              <a:t>Step Functions</a:t>
            </a:r>
            <a:r>
              <a:rPr lang="pt-PT" sz="1600">
                <a:solidFill>
                  <a:schemeClr val="bg1"/>
                </a:solidFill>
                <a:sym typeface="+mn-ea"/>
              </a:rPr>
              <a:t> is a </a:t>
            </a:r>
            <a:r>
              <a:rPr lang="pt-PT" sz="1600" b="1">
                <a:solidFill>
                  <a:schemeClr val="bg1"/>
                </a:solidFill>
                <a:sym typeface="+mn-ea"/>
              </a:rPr>
              <a:t>serverless orchestration</a:t>
            </a:r>
            <a:r>
              <a:rPr lang="pt-PT" sz="1600">
                <a:solidFill>
                  <a:schemeClr val="bg1"/>
                </a:solidFill>
                <a:sym typeface="+mn-ea"/>
              </a:rPr>
              <a:t> service that</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combine AWS Lambda functions and other AWS services to</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build business critical applications.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marL="342900" indent="-342900" algn="l">
              <a:buClrTx/>
              <a:buSzTx/>
              <a:buFont typeface="Arial" panose="02080604020202020204" pitchFamily="34" charset="0"/>
              <a:buChar char="•"/>
            </a:pPr>
            <a:r>
              <a:rPr lang="pt-PT" sz="1600" b="1">
                <a:solidFill>
                  <a:schemeClr val="bg1"/>
                </a:solidFill>
                <a:sym typeface="+mn-ea"/>
              </a:rPr>
              <a:t>Step Functions</a:t>
            </a:r>
            <a:r>
              <a:rPr lang="pt-PT" sz="1600">
                <a:solidFill>
                  <a:schemeClr val="bg1"/>
                </a:solidFill>
                <a:sym typeface="+mn-ea"/>
              </a:rPr>
              <a:t> is based on </a:t>
            </a:r>
            <a:r>
              <a:rPr lang="pt-PT" sz="1600" b="1">
                <a:solidFill>
                  <a:schemeClr val="bg1"/>
                </a:solidFill>
                <a:sym typeface="+mn-ea"/>
              </a:rPr>
              <a:t>state machines and tasks</a:t>
            </a:r>
            <a:r>
              <a:rPr lang="pt-PT" sz="1600">
                <a:solidFill>
                  <a:schemeClr val="bg1"/>
                </a:solidFill>
                <a:sym typeface="+mn-ea"/>
              </a:rPr>
              <a:t>. A </a:t>
            </a:r>
            <a:r>
              <a:rPr lang="pt-PT" sz="1600" b="1">
                <a:solidFill>
                  <a:schemeClr val="bg1"/>
                </a:solidFill>
                <a:sym typeface="+mn-ea"/>
              </a:rPr>
              <a:t>state</a:t>
            </a:r>
            <a:endParaRPr lang="pt-PT" sz="1600" b="1">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      machine </a:t>
            </a:r>
            <a:r>
              <a:rPr lang="pt-PT" sz="1600">
                <a:solidFill>
                  <a:schemeClr val="bg1"/>
                </a:solidFill>
                <a:sym typeface="+mn-ea"/>
              </a:rPr>
              <a:t>is a </a:t>
            </a:r>
            <a:r>
              <a:rPr lang="pt-PT" sz="1600" b="1">
                <a:solidFill>
                  <a:schemeClr val="bg1"/>
                </a:solidFill>
                <a:sym typeface="+mn-ea"/>
              </a:rPr>
              <a:t>workflow</a:t>
            </a:r>
            <a:r>
              <a:rPr lang="pt-PT" sz="1600">
                <a:solidFill>
                  <a:schemeClr val="bg1"/>
                </a:solidFill>
                <a:sym typeface="+mn-ea"/>
              </a:rPr>
              <a:t>. A </a:t>
            </a:r>
            <a:r>
              <a:rPr lang="pt-PT" sz="1600" b="1">
                <a:solidFill>
                  <a:schemeClr val="bg1"/>
                </a:solidFill>
                <a:sym typeface="+mn-ea"/>
              </a:rPr>
              <a:t>task </a:t>
            </a:r>
            <a:r>
              <a:rPr lang="pt-PT" sz="1600">
                <a:solidFill>
                  <a:schemeClr val="bg1"/>
                </a:solidFill>
                <a:sym typeface="+mn-ea"/>
              </a:rPr>
              <a:t>is a </a:t>
            </a:r>
            <a:r>
              <a:rPr lang="pt-PT" sz="1600" b="1">
                <a:solidFill>
                  <a:schemeClr val="bg1"/>
                </a:solidFill>
                <a:sym typeface="+mn-ea"/>
              </a:rPr>
              <a:t>state </a:t>
            </a:r>
            <a:r>
              <a:rPr lang="pt-PT" sz="1600">
                <a:solidFill>
                  <a:schemeClr val="bg1"/>
                </a:solidFill>
                <a:sym typeface="+mn-ea"/>
              </a:rPr>
              <a:t>in a </a:t>
            </a:r>
            <a:r>
              <a:rPr lang="pt-PT" sz="1600" b="1">
                <a:solidFill>
                  <a:schemeClr val="bg1"/>
                </a:solidFill>
                <a:sym typeface="+mn-ea"/>
              </a:rPr>
              <a:t>workflow </a:t>
            </a:r>
            <a:r>
              <a:rPr lang="pt-PT" sz="1600">
                <a:solidFill>
                  <a:schemeClr val="bg1"/>
                </a:solidFill>
                <a:sym typeface="+mn-ea"/>
              </a:rPr>
              <a:t>that </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represents a single unit of work that another AWS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performs.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marL="342900" indent="-342900" algn="l">
              <a:buClrTx/>
              <a:buSzTx/>
              <a:buFont typeface="Arial" panose="02080604020202020204" pitchFamily="34" charset="0"/>
              <a:buChar char="•"/>
            </a:pPr>
            <a:r>
              <a:rPr lang="pt-PT" sz="1600" b="1">
                <a:solidFill>
                  <a:schemeClr val="bg1"/>
                </a:solidFill>
                <a:sym typeface="+mn-ea"/>
              </a:rPr>
              <a:t>AWS Step Functions</a:t>
            </a:r>
            <a:r>
              <a:rPr lang="pt-PT" sz="1600">
                <a:solidFill>
                  <a:schemeClr val="bg1"/>
                </a:solidFill>
                <a:sym typeface="+mn-ea"/>
              </a:rPr>
              <a:t> makes it </a:t>
            </a:r>
            <a:r>
              <a:rPr lang="pt-PT" sz="1600" b="1">
                <a:solidFill>
                  <a:schemeClr val="bg1"/>
                </a:solidFill>
                <a:sym typeface="+mn-ea"/>
              </a:rPr>
              <a:t>easier </a:t>
            </a:r>
            <a:r>
              <a:rPr lang="pt-PT" sz="1600">
                <a:solidFill>
                  <a:schemeClr val="bg1"/>
                </a:solidFill>
                <a:sym typeface="+mn-ea"/>
              </a:rPr>
              <a:t>to </a:t>
            </a:r>
            <a:r>
              <a:rPr lang="pt-PT" sz="1600" b="1">
                <a:solidFill>
                  <a:schemeClr val="bg1"/>
                </a:solidFill>
                <a:sym typeface="+mn-ea"/>
              </a:rPr>
              <a:t>orchestrate </a:t>
            </a:r>
            <a:r>
              <a:rPr lang="pt-PT" sz="1600">
                <a:solidFill>
                  <a:schemeClr val="bg1"/>
                </a:solidFill>
                <a:sym typeface="+mn-ea"/>
              </a:rPr>
              <a:t>multiple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AWS services to accomplish tasks.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marL="342900" indent="-342900" algn="l">
              <a:buClrTx/>
              <a:buSzTx/>
              <a:buFont typeface="Arial" panose="02080604020202020204" pitchFamily="34" charset="0"/>
              <a:buChar char="•"/>
            </a:pPr>
            <a:r>
              <a:rPr lang="pt-PT" sz="1600" b="1">
                <a:solidFill>
                  <a:schemeClr val="bg1"/>
                </a:solidFill>
                <a:sym typeface="+mn-ea"/>
              </a:rPr>
              <a:t>Step Functions</a:t>
            </a:r>
            <a:r>
              <a:rPr lang="pt-PT" sz="1600">
                <a:solidFill>
                  <a:schemeClr val="bg1"/>
                </a:solidFill>
                <a:sym typeface="+mn-ea"/>
              </a:rPr>
              <a:t> allows you to </a:t>
            </a:r>
            <a:r>
              <a:rPr lang="pt-PT" sz="1600" b="1">
                <a:solidFill>
                  <a:schemeClr val="bg1"/>
                </a:solidFill>
                <a:sym typeface="+mn-ea"/>
              </a:rPr>
              <a:t>create steps</a:t>
            </a:r>
            <a:r>
              <a:rPr lang="pt-PT" sz="1600">
                <a:solidFill>
                  <a:schemeClr val="bg1"/>
                </a:solidFill>
                <a:sym typeface="+mn-ea"/>
              </a:rPr>
              <a:t> in a </a:t>
            </a:r>
            <a:r>
              <a:rPr lang="pt-PT" sz="1600" b="1">
                <a:solidFill>
                  <a:schemeClr val="bg1"/>
                </a:solidFill>
                <a:sym typeface="+mn-ea"/>
              </a:rPr>
              <a:t>process </a:t>
            </a:r>
            <a:r>
              <a:rPr lang="pt-PT" sz="1600">
                <a:solidFill>
                  <a:schemeClr val="bg1"/>
                </a:solidFill>
                <a:sym typeface="+mn-ea"/>
              </a:rPr>
              <a:t>where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the output of one step becomes the input for another step, all</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using a visual workflow editor.</a:t>
            </a:r>
            <a:endParaRPr lang="pt-PT" sz="160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93120" y="575310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574030" cy="398780"/>
          </a:xfrm>
          <a:prstGeom prst="rect">
            <a:avLst/>
          </a:prstGeom>
          <a:noFill/>
        </p:spPr>
        <p:txBody>
          <a:bodyPr wrap="none" rtlCol="0">
            <a:spAutoFit/>
          </a:bodyPr>
          <a:p>
            <a:pPr algn="l"/>
            <a:r>
              <a:rPr lang="pt-PT" altLang="en-US" sz="2000" b="1" dirty="0">
                <a:solidFill>
                  <a:schemeClr val="bg1"/>
                </a:solidFill>
                <a:sym typeface="+mn-ea"/>
              </a:rPr>
              <a:t>Benefits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indent="0" algn="l">
              <a:buClrTx/>
              <a:buSzTx/>
              <a:buNone/>
            </a:pPr>
            <a:r>
              <a:rPr lang="pt-PT" sz="1600">
                <a:solidFill>
                  <a:schemeClr val="bg1"/>
                </a:solidFill>
                <a:sym typeface="+mn-ea"/>
              </a:rPr>
              <a:t>▪ </a:t>
            </a:r>
            <a:r>
              <a:rPr lang="pt-PT" sz="1600" b="1">
                <a:solidFill>
                  <a:schemeClr val="bg1"/>
                </a:solidFill>
                <a:sym typeface="+mn-ea"/>
              </a:rPr>
              <a:t>Build and deploy rapidly</a:t>
            </a:r>
            <a:endParaRPr lang="pt-PT" sz="1600">
              <a:solidFill>
                <a:schemeClr val="bg1"/>
              </a:solidFill>
              <a:sym typeface="+mn-ea"/>
            </a:endParaRPr>
          </a:p>
          <a:p>
            <a:pPr indent="0" algn="l">
              <a:buClrTx/>
              <a:buSzTx/>
              <a:buNone/>
            </a:pPr>
            <a:r>
              <a:rPr lang="pt-PT" sz="1600">
                <a:solidFill>
                  <a:schemeClr val="bg1"/>
                </a:solidFill>
                <a:sym typeface="+mn-ea"/>
              </a:rPr>
              <a:t>Get started quickly with Workflow Studio, a simple drag-and-drop interface. With Step Functions, you can</a:t>
            </a:r>
            <a:endParaRPr lang="pt-PT" sz="1600">
              <a:solidFill>
                <a:schemeClr val="bg1"/>
              </a:solidFill>
              <a:sym typeface="+mn-ea"/>
            </a:endParaRPr>
          </a:p>
          <a:p>
            <a:pPr indent="0" algn="l">
              <a:buClrTx/>
              <a:buSzTx/>
              <a:buNone/>
            </a:pPr>
            <a:r>
              <a:rPr lang="pt-PT" sz="1600">
                <a:solidFill>
                  <a:schemeClr val="bg1"/>
                </a:solidFill>
                <a:sym typeface="+mn-ea"/>
              </a:rPr>
              <a:t>express complex business logic as low-code, event-driven workflows.</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Write less integration code</a:t>
            </a:r>
            <a:endParaRPr lang="pt-PT" sz="1600">
              <a:solidFill>
                <a:schemeClr val="bg1"/>
              </a:solidFill>
              <a:sym typeface="+mn-ea"/>
            </a:endParaRPr>
          </a:p>
          <a:p>
            <a:pPr indent="0" algn="l">
              <a:buClrTx/>
              <a:buSzTx/>
              <a:buNone/>
            </a:pPr>
            <a:r>
              <a:rPr lang="pt-PT" sz="1600">
                <a:solidFill>
                  <a:schemeClr val="bg1"/>
                </a:solidFill>
                <a:sym typeface="+mn-ea"/>
              </a:rPr>
              <a:t>Compose AWS resources from over 200 services including Lambda, ECS, Fargate, Batch, DynamoDB, SNS,</a:t>
            </a:r>
            <a:endParaRPr lang="pt-PT" sz="1600">
              <a:solidFill>
                <a:schemeClr val="bg1"/>
              </a:solidFill>
              <a:sym typeface="+mn-ea"/>
            </a:endParaRPr>
          </a:p>
          <a:p>
            <a:pPr indent="0" algn="l">
              <a:buClrTx/>
              <a:buSzTx/>
              <a:buNone/>
            </a:pPr>
            <a:r>
              <a:rPr lang="pt-PT" sz="1600">
                <a:solidFill>
                  <a:schemeClr val="bg1"/>
                </a:solidFill>
                <a:sym typeface="+mn-ea"/>
              </a:rPr>
              <a:t>SQS, SageMaker, EventBridge.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Build fault-tolerant and stateful workflows</a:t>
            </a:r>
            <a:endParaRPr lang="pt-PT" sz="1600" b="1">
              <a:solidFill>
                <a:schemeClr val="bg1"/>
              </a:solidFill>
              <a:sym typeface="+mn-ea"/>
            </a:endParaRPr>
          </a:p>
          <a:p>
            <a:pPr indent="0" algn="l">
              <a:buClrTx/>
              <a:buSzTx/>
              <a:buNone/>
            </a:pPr>
            <a:r>
              <a:rPr lang="pt-PT" sz="1600">
                <a:solidFill>
                  <a:schemeClr val="bg1"/>
                </a:solidFill>
                <a:sym typeface="+mn-ea"/>
              </a:rPr>
              <a:t>Built-in try/catch, retry, and rollback capabilities deal with errors and exceptions automatically based on your</a:t>
            </a:r>
            <a:endParaRPr lang="pt-PT" sz="1600">
              <a:solidFill>
                <a:schemeClr val="bg1"/>
              </a:solidFill>
              <a:sym typeface="+mn-ea"/>
            </a:endParaRPr>
          </a:p>
          <a:p>
            <a:pPr indent="0" algn="l">
              <a:buClrTx/>
              <a:buSzTx/>
              <a:buNone/>
            </a:pPr>
            <a:r>
              <a:rPr lang="pt-PT" sz="1600">
                <a:solidFill>
                  <a:schemeClr val="bg1"/>
                </a:solidFill>
                <a:sym typeface="+mn-ea"/>
              </a:rPr>
              <a:t>defined business logic.</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Designed for reliability and scale</a:t>
            </a:r>
            <a:endParaRPr lang="pt-PT" sz="1600">
              <a:solidFill>
                <a:schemeClr val="bg1"/>
              </a:solidFill>
              <a:sym typeface="+mn-ea"/>
            </a:endParaRPr>
          </a:p>
          <a:p>
            <a:pPr indent="0" algn="l">
              <a:buClrTx/>
              <a:buSzTx/>
              <a:buNone/>
            </a:pPr>
            <a:r>
              <a:rPr lang="pt-PT" sz="1600">
                <a:solidFill>
                  <a:schemeClr val="bg1"/>
                </a:solidFill>
                <a:sym typeface="+mn-ea"/>
              </a:rPr>
              <a:t>Step Functions offers two workflow types - Standard or Express - that can be used depending on your specific</a:t>
            </a:r>
            <a:endParaRPr lang="pt-PT" sz="1600">
              <a:solidFill>
                <a:schemeClr val="bg1"/>
              </a:solidFill>
              <a:sym typeface="+mn-ea"/>
            </a:endParaRPr>
          </a:p>
          <a:p>
            <a:pPr indent="0" algn="l">
              <a:buClrTx/>
              <a:buSzTx/>
              <a:buNone/>
            </a:pPr>
            <a:r>
              <a:rPr lang="pt-PT" sz="1600">
                <a:solidFill>
                  <a:schemeClr val="bg1"/>
                </a:solidFill>
                <a:sym typeface="+mn-ea"/>
              </a:rPr>
              <a:t>use case.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Decouple application workflow logic from business logic that is another best practice of Serverless</a:t>
            </a:r>
            <a:endParaRPr lang="pt-PT" sz="1600">
              <a:solidFill>
                <a:schemeClr val="bg1"/>
              </a:solidFill>
              <a:sym typeface="+mn-ea"/>
            </a:endParaRPr>
          </a:p>
          <a:p>
            <a:pPr indent="0" algn="l">
              <a:buClrTx/>
              <a:buSzTx/>
              <a:buNone/>
            </a:pPr>
            <a:r>
              <a:rPr lang="pt-PT" sz="1600">
                <a:solidFill>
                  <a:schemeClr val="bg1"/>
                </a:solidFill>
                <a:sym typeface="+mn-ea"/>
              </a:rPr>
              <a:t>development.</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rPr>
              <a:t>AWS Step Functions</a:t>
            </a:r>
            <a:endParaRPr lang="pt-PT"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951220" cy="398780"/>
          </a:xfrm>
          <a:prstGeom prst="rect">
            <a:avLst/>
          </a:prstGeom>
          <a:noFill/>
        </p:spPr>
        <p:txBody>
          <a:bodyPr wrap="none" rtlCol="0">
            <a:spAutoFit/>
          </a:bodyPr>
          <a:p>
            <a:pPr algn="l"/>
            <a:r>
              <a:rPr lang="pt-PT" altLang="en-US" sz="2000" b="1" dirty="0">
                <a:solidFill>
                  <a:schemeClr val="bg1"/>
                </a:solidFill>
                <a:sym typeface="+mn-ea"/>
              </a:rPr>
              <a:t>Drawbacks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2799715"/>
          </a:xfrm>
          <a:prstGeom prst="rect">
            <a:avLst/>
          </a:prstGeom>
          <a:noFill/>
        </p:spPr>
        <p:txBody>
          <a:bodyPr wrap="square" rtlCol="0">
            <a:spAutoFit/>
          </a:bodyPr>
          <a:p>
            <a:pPr indent="0" algn="l">
              <a:buClrTx/>
              <a:buSzTx/>
              <a:buNone/>
            </a:pPr>
            <a:r>
              <a:rPr lang="pt-PT" sz="1600">
                <a:solidFill>
                  <a:schemeClr val="bg1"/>
                </a:solidFill>
                <a:sym typeface="+mn-ea"/>
              </a:rPr>
              <a:t>▪ </a:t>
            </a:r>
            <a:r>
              <a:rPr lang="pt-PT" sz="1600" b="1">
                <a:solidFill>
                  <a:schemeClr val="bg1"/>
                </a:solidFill>
                <a:sym typeface="+mn-ea"/>
              </a:rPr>
              <a:t>Complex Configuration</a:t>
            </a:r>
            <a:endParaRPr lang="pt-PT" sz="1600" b="1">
              <a:solidFill>
                <a:schemeClr val="bg1"/>
              </a:solidFill>
              <a:sym typeface="+mn-ea"/>
            </a:endParaRPr>
          </a:p>
          <a:p>
            <a:pPr indent="0" algn="l">
              <a:buClrTx/>
              <a:buSzTx/>
              <a:buNone/>
            </a:pPr>
            <a:r>
              <a:rPr lang="pt-PT" sz="1600">
                <a:solidFill>
                  <a:schemeClr val="bg1"/>
                </a:solidFill>
                <a:sym typeface="+mn-ea"/>
              </a:rPr>
              <a:t>Configuration with the Amazon States Language Amazon States Language is quite complex. Its syntax hard to</a:t>
            </a:r>
            <a:endParaRPr lang="pt-PT" sz="1600">
              <a:solidFill>
                <a:schemeClr val="bg1"/>
              </a:solidFill>
              <a:sym typeface="+mn-ea"/>
            </a:endParaRPr>
          </a:p>
          <a:p>
            <a:pPr indent="0" algn="l">
              <a:buClrTx/>
              <a:buSzTx/>
              <a:buNone/>
            </a:pPr>
            <a:r>
              <a:rPr lang="pt-PT" sz="1600">
                <a:solidFill>
                  <a:schemeClr val="bg1"/>
                </a:solidFill>
                <a:sym typeface="+mn-ea"/>
              </a:rPr>
              <a:t>read and modify.</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Over Engineering when using unnecessary cases</a:t>
            </a:r>
            <a:endParaRPr lang="pt-PT" sz="1600" b="1">
              <a:solidFill>
                <a:schemeClr val="bg1"/>
              </a:solidFill>
              <a:sym typeface="+mn-ea"/>
            </a:endParaRPr>
          </a:p>
          <a:p>
            <a:pPr indent="0" algn="l">
              <a:buClrTx/>
              <a:buSzTx/>
              <a:buNone/>
            </a:pPr>
            <a:r>
              <a:rPr lang="pt-PT" sz="1600">
                <a:solidFill>
                  <a:schemeClr val="bg1"/>
                </a:solidFill>
                <a:sym typeface="+mn-ea"/>
              </a:rPr>
              <a:t>Decoupling business logic from task sequencing can make your code harder to understand While decoupling</a:t>
            </a:r>
            <a:endParaRPr lang="pt-PT" sz="1600">
              <a:solidFill>
                <a:schemeClr val="bg1"/>
              </a:solidFill>
              <a:sym typeface="+mn-ea"/>
            </a:endParaRPr>
          </a:p>
          <a:p>
            <a:pPr indent="0" algn="l">
              <a:buClrTx/>
              <a:buSzTx/>
              <a:buNone/>
            </a:pPr>
            <a:r>
              <a:rPr lang="pt-PT" sz="1600">
                <a:solidFill>
                  <a:schemeClr val="bg1"/>
                </a:solidFill>
                <a:sym typeface="+mn-ea"/>
              </a:rPr>
              <a:t>services from the orchestration layer can make things more scalable and easier to operate.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Vendor Lock-in</a:t>
            </a:r>
            <a:endParaRPr lang="pt-PT" sz="1600">
              <a:solidFill>
                <a:schemeClr val="bg1"/>
              </a:solidFill>
              <a:sym typeface="+mn-ea"/>
            </a:endParaRPr>
          </a:p>
          <a:p>
            <a:pPr indent="0" algn="l">
              <a:buClrTx/>
              <a:buSzTx/>
              <a:buNone/>
            </a:pPr>
            <a:r>
              <a:rPr lang="pt-PT" sz="1600">
                <a:solidFill>
                  <a:schemeClr val="bg1"/>
                </a:solidFill>
                <a:sym typeface="+mn-ea"/>
              </a:rPr>
              <a:t>Vendor lock-in The Amazon States Language is proprietary and can only be used on AWS. Therefore, if you</a:t>
            </a:r>
            <a:endParaRPr lang="pt-PT" sz="1600">
              <a:solidFill>
                <a:schemeClr val="bg1"/>
              </a:solidFill>
              <a:sym typeface="+mn-ea"/>
            </a:endParaRPr>
          </a:p>
          <a:p>
            <a:pPr indent="0" algn="l">
              <a:buClrTx/>
              <a:buSzTx/>
              <a:buNone/>
            </a:pPr>
            <a:r>
              <a:rPr lang="pt-PT" sz="1600">
                <a:solidFill>
                  <a:schemeClr val="bg1"/>
                </a:solidFill>
                <a:sym typeface="+mn-ea"/>
              </a:rPr>
              <a:t>decide to migrate to a different cloud provider, you’ll need to re-implement the orchestration layer.</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8430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01870"/>
            <a:ext cx="4530725" cy="17151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2694940" cy="245110"/>
          </a:xfrm>
          <a:prstGeom prst="rect">
            <a:avLst/>
          </a:prstGeom>
          <a:noFill/>
        </p:spPr>
        <p:txBody>
          <a:bodyPr wrap="none" rtlCol="0">
            <a:spAutoFit/>
          </a:bodyPr>
          <a:p>
            <a:pPr algn="l"/>
            <a:r>
              <a:rPr lang="en-US" sz="1000" b="1">
                <a:solidFill>
                  <a:schemeClr val="bg1"/>
                </a:solidFill>
              </a:rPr>
              <a:t>Semana 1-2: Fundamentos da AWS</a:t>
            </a:r>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3427095" cy="245110"/>
          </a:xfrm>
          <a:prstGeom prst="rect">
            <a:avLst/>
          </a:prstGeom>
          <a:noFill/>
        </p:spPr>
        <p:txBody>
          <a:bodyPr wrap="none" rtlCol="0">
            <a:spAutoFit/>
          </a:bodyPr>
          <a:p>
            <a:pPr algn="l"/>
            <a:r>
              <a:rPr lang="en-US" sz="1000" b="1">
                <a:solidFill>
                  <a:schemeClr val="bg1"/>
                </a:solidFill>
              </a:rPr>
              <a:t>Semana 3-4: Conceitos Básicos de Serverless</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3161665" cy="245110"/>
          </a:xfrm>
          <a:prstGeom prst="rect">
            <a:avLst/>
          </a:prstGeom>
          <a:noFill/>
        </p:spPr>
        <p:txBody>
          <a:bodyPr wrap="none" rtlCol="0">
            <a:spAutoFit/>
          </a:bodyPr>
          <a:p>
            <a:pPr algn="l"/>
            <a:r>
              <a:rPr lang="en-US" sz="1000" b="1">
                <a:solidFill>
                  <a:schemeClr val="bg1"/>
                </a:solidFill>
              </a:rPr>
              <a:t>Semana 5-6: Desenvolvimento Serverless</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3688715" cy="245110"/>
          </a:xfrm>
          <a:prstGeom prst="rect">
            <a:avLst/>
          </a:prstGeom>
          <a:noFill/>
        </p:spPr>
        <p:txBody>
          <a:bodyPr wrap="none" rtlCol="0">
            <a:spAutoFit/>
          </a:bodyPr>
          <a:p>
            <a:pPr algn="l"/>
            <a:r>
              <a:rPr lang="en-US" sz="1000" b="1">
                <a:solidFill>
                  <a:schemeClr val="bg1"/>
                </a:solidFill>
              </a:rPr>
              <a:t>Semana 7-8: Arquitetura e Segurança Serverless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256915" cy="245110"/>
          </a:xfrm>
          <a:prstGeom prst="rect">
            <a:avLst/>
          </a:prstGeom>
          <a:noFill/>
        </p:spPr>
        <p:txBody>
          <a:bodyPr wrap="none" rtlCol="0">
            <a:spAutoFit/>
          </a:bodyPr>
          <a:p>
            <a:pPr algn="l"/>
            <a:r>
              <a:rPr lang="en-US" sz="1000" b="1">
                <a:solidFill>
                  <a:schemeClr val="bg1"/>
                </a:solidFill>
              </a:rPr>
              <a:t>Semana 9-10: Monitoramento e Depuração</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566160" cy="245110"/>
          </a:xfrm>
          <a:prstGeom prst="rect">
            <a:avLst/>
          </a:prstGeom>
          <a:noFill/>
        </p:spPr>
        <p:txBody>
          <a:bodyPr wrap="none" rtlCol="0">
            <a:spAutoFit/>
          </a:bodyPr>
          <a:p>
            <a:pPr algn="l"/>
            <a:r>
              <a:rPr lang="en-US" sz="1000" b="1">
                <a:solidFill>
                  <a:schemeClr val="bg1"/>
                </a:solidFill>
              </a:rPr>
              <a:t>Semana 11-12: Serverless Avançado e Projetos</a:t>
            </a:r>
            <a:endParaRPr lang="en-US" sz="1000" b="1">
              <a:solidFill>
                <a:schemeClr val="bg1"/>
              </a:solidFill>
            </a:endParaRPr>
          </a:p>
        </p:txBody>
      </p:sp>
      <p:sp>
        <p:nvSpPr>
          <p:cNvPr id="31" name="Text Box 30"/>
          <p:cNvSpPr txBox="1"/>
          <p:nvPr/>
        </p:nvSpPr>
        <p:spPr>
          <a:xfrm>
            <a:off x="767080" y="4900295"/>
            <a:ext cx="4462780" cy="1476375"/>
          </a:xfrm>
          <a:prstGeom prst="rect">
            <a:avLst/>
          </a:prstGeom>
          <a:noFill/>
        </p:spPr>
        <p:txBody>
          <a:bodyPr wrap="none" rtlCol="0">
            <a:spAutoFit/>
          </a:bodyPr>
          <a:p>
            <a:pPr algn="l"/>
            <a:r>
              <a:rPr lang="en-US" sz="1000" b="1">
                <a:solidFill>
                  <a:schemeClr val="bg1"/>
                </a:solidFill>
              </a:rPr>
              <a:t>Nas últimas semanas, vá além dos conceitos básicos: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Serverless Framework: Familiarize-se com o Serverless </a:t>
            </a:r>
            <a:endParaRPr lang="en-US" sz="1000" b="1">
              <a:solidFill>
                <a:schemeClr val="bg1"/>
              </a:solidFill>
            </a:endParaRPr>
          </a:p>
          <a:p>
            <a:pPr algn="l"/>
            <a:r>
              <a:rPr lang="en-US" sz="1000" b="1">
                <a:solidFill>
                  <a:schemeClr val="bg1"/>
                </a:solidFill>
              </a:rPr>
              <a:t>Framework para facilitar o desenvolvimento e implantação </a:t>
            </a:r>
            <a:endParaRPr lang="en-US" sz="1000" b="1">
              <a:solidFill>
                <a:schemeClr val="bg1"/>
              </a:solidFill>
            </a:endParaRPr>
          </a:p>
          <a:p>
            <a:pPr algn="l"/>
            <a:r>
              <a:rPr lang="en-US" sz="1000" b="1">
                <a:solidFill>
                  <a:schemeClr val="bg1"/>
                </a:solidFill>
              </a:rPr>
              <a:t>de aplicações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Projetos Práticos: Comece a criar projetos práticos para </a:t>
            </a:r>
            <a:endParaRPr lang="en-US" sz="1000" b="1">
              <a:solidFill>
                <a:schemeClr val="bg1"/>
              </a:solidFill>
            </a:endParaRPr>
          </a:p>
          <a:p>
            <a:pPr algn="l"/>
            <a:r>
              <a:rPr lang="en-US" sz="1000" b="1">
                <a:solidFill>
                  <a:schemeClr val="bg1"/>
                </a:solidFill>
              </a:rPr>
              <a:t>aplicar seus</a:t>
            </a:r>
            <a:r>
              <a:rPr lang="pt-PT" altLang="en-US" sz="1000" b="1">
                <a:solidFill>
                  <a:schemeClr val="bg1"/>
                </a:solidFill>
              </a:rPr>
              <a:t> </a:t>
            </a:r>
            <a:r>
              <a:rPr lang="en-US" sz="1000" b="1">
                <a:solidFill>
                  <a:schemeClr val="bg1"/>
                </a:solidFill>
              </a:rPr>
              <a:t>conhecimentos e construir aplicações </a:t>
            </a:r>
            <a:endParaRPr lang="en-US" sz="1000" b="1">
              <a:solidFill>
                <a:schemeClr val="bg1"/>
              </a:solidFill>
            </a:endParaRPr>
          </a:p>
          <a:p>
            <a:pPr algn="l"/>
            <a:r>
              <a:rPr lang="en-US" sz="1000" b="1">
                <a:solidFill>
                  <a:schemeClr val="bg1"/>
                </a:solidFill>
              </a:rPr>
              <a:t>Serverless reais.</a:t>
            </a:r>
            <a:endParaRPr lang="en-US" sz="1000" b="1">
              <a:solidFill>
                <a:schemeClr val="bg1"/>
              </a:solidFill>
            </a:endParaRPr>
          </a:p>
        </p:txBody>
      </p:sp>
      <p:sp>
        <p:nvSpPr>
          <p:cNvPr id="33" name="Text Box 32"/>
          <p:cNvSpPr txBox="1"/>
          <p:nvPr/>
        </p:nvSpPr>
        <p:spPr>
          <a:xfrm>
            <a:off x="6962140" y="4664075"/>
            <a:ext cx="4961890" cy="1783715"/>
          </a:xfrm>
          <a:prstGeom prst="rect">
            <a:avLst/>
          </a:prstGeom>
          <a:noFill/>
        </p:spPr>
        <p:txBody>
          <a:bodyPr wrap="none" rtlCol="0">
            <a:spAutoFit/>
          </a:bodyPr>
          <a:p>
            <a:pPr algn="l"/>
            <a:r>
              <a:rPr lang="en-US" sz="1000" b="1">
                <a:solidFill>
                  <a:schemeClr val="bg1"/>
                </a:solidFill>
              </a:rPr>
              <a:t>Além da Rotina de Estudo:</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Participe de comunidades online relacionadas à AWS e Serverless </a:t>
            </a:r>
            <a:endParaRPr lang="en-US" sz="1000" b="1">
              <a:solidFill>
                <a:schemeClr val="bg1"/>
              </a:solidFill>
            </a:endParaRPr>
          </a:p>
          <a:p>
            <a:pPr algn="l"/>
            <a:r>
              <a:rPr lang="en-US" sz="1000" b="1">
                <a:solidFill>
                  <a:schemeClr val="bg1"/>
                </a:solidFill>
              </a:rPr>
              <a:t>para fazer perguntas, compartilhar conhecimentos e aprender </a:t>
            </a:r>
            <a:endParaRPr lang="en-US" sz="1000" b="1">
              <a:solidFill>
                <a:schemeClr val="bg1"/>
              </a:solidFill>
            </a:endParaRPr>
          </a:p>
          <a:p>
            <a:pPr algn="l"/>
            <a:r>
              <a:rPr lang="en-US" sz="1000" b="1">
                <a:solidFill>
                  <a:schemeClr val="bg1"/>
                </a:solidFill>
              </a:rPr>
              <a:t>com os outros.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Considere a certificação</a:t>
            </a:r>
            <a:r>
              <a:rPr lang="en-US" sz="1000" b="1">
                <a:solidFill>
                  <a:srgbClr val="D34BD9"/>
                </a:solidFill>
              </a:rPr>
              <a:t> </a:t>
            </a:r>
            <a:r>
              <a:rPr lang="en-US" sz="1000" b="1">
                <a:gradFill>
                  <a:gsLst>
                    <a:gs pos="0">
                      <a:srgbClr val="7B32B2"/>
                    </a:gs>
                    <a:gs pos="100000">
                      <a:srgbClr val="401A5D"/>
                    </a:gs>
                  </a:gsLst>
                  <a:lin scaled="0"/>
                </a:gradFill>
              </a:rPr>
              <a:t>AWS Certified Developer - Associate</a:t>
            </a:r>
            <a:r>
              <a:rPr lang="en-US" sz="1000" b="1">
                <a:solidFill>
                  <a:schemeClr val="bg1"/>
                </a:solidFill>
              </a:rPr>
              <a:t> </a:t>
            </a:r>
            <a:endParaRPr lang="en-US" sz="1000" b="1">
              <a:solidFill>
                <a:schemeClr val="bg1"/>
              </a:solidFill>
            </a:endParaRPr>
          </a:p>
          <a:p>
            <a:pPr algn="l"/>
            <a:r>
              <a:rPr lang="en-US" sz="1000" b="1">
                <a:solidFill>
                  <a:schemeClr val="bg1"/>
                </a:solidFill>
              </a:rPr>
              <a:t>para validar suas habilidades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Mantenha-se atualizado lendo blogs, assistindo a webinars e </a:t>
            </a:r>
            <a:endParaRPr lang="en-US" sz="1000" b="1">
              <a:solidFill>
                <a:schemeClr val="bg1"/>
              </a:solidFill>
            </a:endParaRPr>
          </a:p>
          <a:p>
            <a:pPr algn="l"/>
            <a:r>
              <a:rPr lang="en-US" sz="1000" b="1">
                <a:solidFill>
                  <a:schemeClr val="bg1"/>
                </a:solidFill>
              </a:rPr>
              <a:t>participando de eventos relacionados à AWS e Serverless.</a:t>
            </a:r>
            <a:endParaRPr lang="en-US" sz="1000" b="1">
              <a:solidFill>
                <a:schemeClr val="bg1"/>
              </a:solidFill>
            </a:endParaRPr>
          </a:p>
        </p:txBody>
      </p:sp>
      <p:sp>
        <p:nvSpPr>
          <p:cNvPr id="36" name="Round Single Corner Rectangle 35"/>
          <p:cNvSpPr/>
          <p:nvPr/>
        </p:nvSpPr>
        <p:spPr>
          <a:xfrm>
            <a:off x="7614285" y="70485"/>
            <a:ext cx="448754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7653338" y="142875"/>
            <a:ext cx="3966845" cy="1630045"/>
          </a:xfrm>
          <a:prstGeom prst="rect">
            <a:avLst/>
          </a:prstGeom>
          <a:noFill/>
        </p:spPr>
        <p:txBody>
          <a:bodyPr wrap="none" rtlCol="0">
            <a:spAutoFit/>
          </a:bodyPr>
          <a:p>
            <a:pPr algn="just"/>
            <a:r>
              <a:rPr lang="en-US" sz="1000" b="1">
                <a:solidFill>
                  <a:schemeClr val="bg1"/>
                </a:solidFill>
              </a:rPr>
              <a:t>Lembre-se de que a prática é fundamental para o </a:t>
            </a:r>
            <a:endParaRPr lang="en-US" sz="1000" b="1">
              <a:solidFill>
                <a:schemeClr val="bg1"/>
              </a:solidFill>
            </a:endParaRPr>
          </a:p>
          <a:p>
            <a:pPr algn="just"/>
            <a:r>
              <a:rPr lang="en-US" sz="1000" b="1">
                <a:solidFill>
                  <a:schemeClr val="bg1"/>
                </a:solidFill>
              </a:rPr>
              <a:t>aprendizado.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À medida que você avança na sua rotina de estudo, </a:t>
            </a:r>
            <a:endParaRPr lang="en-US" sz="1000" b="1">
              <a:solidFill>
                <a:schemeClr val="bg1"/>
              </a:solidFill>
            </a:endParaRPr>
          </a:p>
          <a:p>
            <a:pPr algn="just"/>
            <a:r>
              <a:rPr lang="en-US" sz="1000" b="1">
                <a:solidFill>
                  <a:schemeClr val="bg1"/>
                </a:solidFill>
              </a:rPr>
              <a:t>trabalhe em projetos reais para consolidar seus </a:t>
            </a:r>
            <a:endParaRPr lang="en-US" sz="1000" b="1">
              <a:solidFill>
                <a:schemeClr val="bg1"/>
              </a:solidFill>
            </a:endParaRPr>
          </a:p>
          <a:p>
            <a:pPr algn="just"/>
            <a:r>
              <a:rPr lang="en-US" sz="1000" b="1">
                <a:solidFill>
                  <a:schemeClr val="bg1"/>
                </a:solidFill>
              </a:rPr>
              <a:t>conhecimentos.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Serverless é uma abordagem poderosa, e dominá-la </a:t>
            </a:r>
            <a:endParaRPr lang="en-US" sz="1000" b="1">
              <a:solidFill>
                <a:schemeClr val="bg1"/>
              </a:solidFill>
            </a:endParaRPr>
          </a:p>
          <a:p>
            <a:pPr algn="just"/>
            <a:r>
              <a:rPr lang="en-US" sz="1000" b="1">
                <a:solidFill>
                  <a:schemeClr val="bg1"/>
                </a:solidFill>
              </a:rPr>
              <a:t>pode abrir muitas oportunidades no mundo </a:t>
            </a:r>
            <a:endParaRPr lang="en-US" sz="1000" b="1">
              <a:solidFill>
                <a:schemeClr val="bg1"/>
              </a:solidFill>
            </a:endParaRPr>
          </a:p>
          <a:p>
            <a:pPr algn="just"/>
            <a:r>
              <a:rPr lang="en-US" sz="1000" b="1">
                <a:solidFill>
                  <a:schemeClr val="bg1"/>
                </a:solidFill>
              </a:rPr>
              <a:t>da computação em nuvem.</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5" name="Flowchart: Document 4"/>
          <p:cNvSpPr/>
          <p:nvPr/>
        </p:nvSpPr>
        <p:spPr>
          <a:xfrm rot="16200000">
            <a:off x="-537845" y="473710"/>
            <a:ext cx="6930390" cy="5873115"/>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5" name="Rectangles 54"/>
          <p:cNvSpPr/>
          <p:nvPr/>
        </p:nvSpPr>
        <p:spPr>
          <a:xfrm>
            <a:off x="2894965" y="6384925"/>
            <a:ext cx="90366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grpSp>
        <p:nvGrpSpPr>
          <p:cNvPr id="8" name="Group 7"/>
          <p:cNvGrpSpPr/>
          <p:nvPr/>
        </p:nvGrpSpPr>
        <p:grpSpPr>
          <a:xfrm>
            <a:off x="246380" y="5857240"/>
            <a:ext cx="1402080" cy="337820"/>
            <a:chOff x="388" y="9912"/>
            <a:chExt cx="2208" cy="532"/>
          </a:xfrm>
        </p:grpSpPr>
        <p:sp>
          <p:nvSpPr>
            <p:cNvPr id="2" name="Rectangles 1"/>
            <p:cNvSpPr/>
            <p:nvPr/>
          </p:nvSpPr>
          <p:spPr>
            <a:xfrm>
              <a:off x="388" y="9912"/>
              <a:ext cx="2208" cy="533"/>
            </a:xfrm>
            <a:prstGeom prst="rect">
              <a:avLst/>
            </a:prstGeom>
            <a:solidFill>
              <a:schemeClr val="accent1">
                <a:alpha val="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586232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586232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586740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586232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31" name="Rectangle 48"/>
          <p:cNvSpPr/>
          <p:nvPr/>
        </p:nvSpPr>
        <p:spPr>
          <a:xfrm>
            <a:off x="1514475" y="928370"/>
            <a:ext cx="7625715" cy="42189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2" name="Text Box 31"/>
          <p:cNvSpPr txBox="1"/>
          <p:nvPr/>
        </p:nvSpPr>
        <p:spPr>
          <a:xfrm>
            <a:off x="18903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3" name="TextBox 34"/>
          <p:cNvSpPr txBox="1"/>
          <p:nvPr/>
        </p:nvSpPr>
        <p:spPr>
          <a:xfrm>
            <a:off x="514456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4"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43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7"/>
          <p:cNvPicPr>
            <a:picLocks noChangeAspect="1" noChangeArrowheads="1"/>
          </p:cNvPicPr>
          <p:nvPr/>
        </p:nvPicPr>
        <p:blipFill>
          <a:blip r:embed="rId2"/>
          <a:srcRect/>
          <a:stretch>
            <a:fillRect/>
          </a:stretch>
        </p:blipFill>
        <p:spPr bwMode="auto">
          <a:xfrm>
            <a:off x="298386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17391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8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719804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1" name="Straight Arrow Connector 40"/>
          <p:cNvCxnSpPr/>
          <p:nvPr/>
        </p:nvCxnSpPr>
        <p:spPr>
          <a:xfrm>
            <a:off x="390398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9191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3"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515587" y="1243648"/>
            <a:ext cx="381000" cy="381000"/>
          </a:xfrm>
          <a:prstGeom prst="rect">
            <a:avLst/>
          </a:prstGeom>
        </p:spPr>
      </p:pic>
      <p:cxnSp>
        <p:nvCxnSpPr>
          <p:cNvPr id="44" name="Straight Arrow Connector 43"/>
          <p:cNvCxnSpPr/>
          <p:nvPr/>
        </p:nvCxnSpPr>
        <p:spPr>
          <a:xfrm>
            <a:off x="144780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5" name="TextBox 29"/>
          <p:cNvSpPr txBox="1">
            <a:spLocks noChangeArrowheads="1"/>
          </p:cNvSpPr>
          <p:nvPr/>
        </p:nvSpPr>
        <p:spPr bwMode="auto">
          <a:xfrm>
            <a:off x="5286821" y="1910504"/>
            <a:ext cx="1260156"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40334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686522" y="16233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6955410" y="11858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39"/>
          <p:cNvSpPr/>
          <p:nvPr/>
        </p:nvSpPr>
        <p:spPr>
          <a:xfrm>
            <a:off x="434975" y="2240280"/>
            <a:ext cx="99568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000" dirty="0">
                <a:solidFill>
                  <a:srgbClr val="8FA7C4"/>
                </a:solidFill>
                <a:latin typeface="Inter Light" panose="02000403000000020004" charset="0"/>
                <a:cs typeface="Inter Light" panose="02000403000000020004" charset="0"/>
              </a:rPr>
              <a:t>Client</a:t>
            </a:r>
            <a:endParaRPr lang="pt-PT" altLang="en-US" sz="1000" dirty="0">
              <a:solidFill>
                <a:srgbClr val="8FA7C4"/>
              </a:solidFill>
              <a:latin typeface="Inter Light" panose="02000403000000020004" charset="0"/>
              <a:cs typeface="Inter Light" panose="02000403000000020004" charset="0"/>
            </a:endParaRPr>
          </a:p>
        </p:txBody>
      </p:sp>
      <p:pic>
        <p:nvPicPr>
          <p:cNvPr id="51" name="Graphic 51"/>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428625" y="2241554"/>
            <a:ext cx="381000" cy="381000"/>
          </a:xfrm>
          <a:prstGeom prst="rect">
            <a:avLst/>
          </a:prstGeom>
        </p:spPr>
      </p:pic>
      <p:sp>
        <p:nvSpPr>
          <p:cNvPr id="53" name="Text Box 52"/>
          <p:cNvSpPr txBox="1"/>
          <p:nvPr/>
        </p:nvSpPr>
        <p:spPr>
          <a:xfrm>
            <a:off x="2943860" y="6441440"/>
            <a:ext cx="8978900" cy="275590"/>
          </a:xfrm>
          <a:prstGeom prst="rect">
            <a:avLst/>
          </a:prstGeom>
          <a:noFill/>
        </p:spPr>
        <p:txBody>
          <a:bodyPr wrap="square" rtlCol="0" anchor="t">
            <a:spAutoFit/>
          </a:bodyPr>
          <a:p>
            <a:r>
              <a:rPr lang="en-US" sz="1200">
                <a:solidFill>
                  <a:schemeClr val="bg1"/>
                </a:solidFill>
              </a:rPr>
              <a:t>https://d1.awsstatic.com/events/reinvent/2019/REPEAT_3_Serverless_architectural_patterns_and_best_practices_ARC307-R3.pdf</a:t>
            </a:r>
            <a:endParaRPr lang="en-US" sz="1200">
              <a:solidFill>
                <a:schemeClr val="bg1"/>
              </a:solidFill>
            </a:endParaRPr>
          </a:p>
        </p:txBody>
      </p:sp>
      <p:pic>
        <p:nvPicPr>
          <p:cNvPr id="56" name="Picture 55"/>
          <p:cNvPicPr>
            <a:picLocks noChangeAspect="1"/>
          </p:cNvPicPr>
          <p:nvPr/>
        </p:nvPicPr>
        <p:blipFill>
          <a:blip r:embed="rId12"/>
          <a:stretch>
            <a:fillRect/>
          </a:stretch>
        </p:blipFill>
        <p:spPr>
          <a:xfrm>
            <a:off x="9549130" y="1229995"/>
            <a:ext cx="2382520" cy="2404110"/>
          </a:xfrm>
          <a:prstGeom prst="rect">
            <a:avLst/>
          </a:prstGeom>
        </p:spPr>
      </p:pic>
      <p:sp>
        <p:nvSpPr>
          <p:cNvPr id="60" name="Freeform 59"/>
          <p:cNvSpPr/>
          <p:nvPr/>
        </p:nvSpPr>
        <p:spPr>
          <a:xfrm flipH="1">
            <a:off x="5932805" y="1417320"/>
            <a:ext cx="996315" cy="25590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3" name="Freeform 2"/>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TextBox 29"/>
          <p:cNvSpPr txBox="1">
            <a:spLocks noChangeArrowheads="1"/>
          </p:cNvSpPr>
          <p:nvPr/>
        </p:nvSpPr>
        <p:spPr bwMode="auto">
          <a:xfrm>
            <a:off x="6587936" y="164380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4389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TextBox 29"/>
          <p:cNvSpPr txBox="1">
            <a:spLocks noChangeArrowheads="1"/>
          </p:cNvSpPr>
          <p:nvPr/>
        </p:nvSpPr>
        <p:spPr bwMode="auto">
          <a:xfrm>
            <a:off x="4026981" y="327575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350"/>
            <a:ext cx="1087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5585" y="2240280"/>
            <a:ext cx="105283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01473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Rectangles 31"/>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893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169545" y="2240280"/>
            <a:ext cx="111887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38366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2658110"/>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4" name="Rectangles 33"/>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845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1213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8855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DynamoDB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9695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93802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s 37"/>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470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86015" y="3761740"/>
            <a:ext cx="1414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04609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158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624840" y="1600200"/>
            <a:ext cx="4627880" cy="398780"/>
          </a:xfrm>
          <a:prstGeom prst="rect">
            <a:avLst/>
          </a:prstGeom>
          <a:noFill/>
        </p:spPr>
        <p:txBody>
          <a:bodyPr wrap="square" rtlCol="0">
            <a:spAutoFit/>
          </a:bodyPr>
          <a:p>
            <a:pPr algn="l"/>
            <a:r>
              <a:rPr lang="en-US" sz="1000" b="1">
                <a:solidFill>
                  <a:schemeClr val="bg1"/>
                </a:solidFill>
              </a:rPr>
              <a:t>Semana 3-4: AWS Cognito</a:t>
            </a:r>
            <a:r>
              <a:rPr lang="pt-PT" altLang="en-US" sz="1000" b="1">
                <a:solidFill>
                  <a:schemeClr val="bg1"/>
                </a:solidFill>
              </a:rPr>
              <a:t>, </a:t>
            </a:r>
            <a:r>
              <a:rPr lang="en-US" sz="1000" b="1">
                <a:solidFill>
                  <a:schemeClr val="bg1"/>
                </a:solidFill>
              </a:rPr>
              <a:t>AWS CloudWatch</a:t>
            </a:r>
            <a:r>
              <a:rPr lang="pt-PT" altLang="en-US" sz="1000" b="1">
                <a:solidFill>
                  <a:schemeClr val="bg1"/>
                </a:solidFill>
              </a:rPr>
              <a:t>  </a:t>
            </a:r>
            <a:r>
              <a:rPr lang="en-US" sz="1000" b="1">
                <a:solidFill>
                  <a:schemeClr val="bg1"/>
                </a:solidFill>
              </a:rPr>
              <a:t>AWS CloudFormation</a:t>
            </a:r>
            <a:endParaRPr lang="en-US"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56590" y="2363470"/>
            <a:ext cx="4602480" cy="398780"/>
          </a:xfrm>
          <a:prstGeom prst="rect">
            <a:avLst/>
          </a:prstGeom>
          <a:noFill/>
        </p:spPr>
        <p:txBody>
          <a:bodyPr wrap="square" rtlCol="0">
            <a:spAutoFit/>
          </a:bodyPr>
          <a:p>
            <a:pPr algn="l"/>
            <a:r>
              <a:rPr lang="en-US" sz="1000" b="1">
                <a:solidFill>
                  <a:schemeClr val="bg1"/>
                </a:solidFill>
              </a:rPr>
              <a:t>Semana 5-6: Avanços em Serverless AWS</a:t>
            </a:r>
            <a:r>
              <a:rPr lang="pt-PT" altLang="en-US" sz="1000" b="1">
                <a:solidFill>
                  <a:schemeClr val="bg1"/>
                </a:solidFill>
              </a:rPr>
              <a:t> </a:t>
            </a:r>
            <a:r>
              <a:rPr lang="en-US" sz="1000" b="1">
                <a:solidFill>
                  <a:schemeClr val="bg1"/>
                </a:solidFill>
              </a:rPr>
              <a:t>Casos de uso de Serverless AWS</a:t>
            </a:r>
            <a:r>
              <a:rPr lang="pt-PT" altLang="en-US" sz="1000" b="1">
                <a:solidFill>
                  <a:schemeClr val="bg1"/>
                </a:solidFill>
              </a:rPr>
              <a:t> </a:t>
            </a:r>
            <a:r>
              <a:rPr lang="en-US" sz="1000" b="1">
                <a:solidFill>
                  <a:schemeClr val="bg1"/>
                </a:solidFill>
              </a:rPr>
              <a:t>Projetos de Serverless</a:t>
            </a:r>
            <a:endParaRPr lang="en-US"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56590" y="3061335"/>
            <a:ext cx="4537075" cy="398780"/>
          </a:xfrm>
          <a:prstGeom prst="rect">
            <a:avLst/>
          </a:prstGeom>
          <a:noFill/>
        </p:spPr>
        <p:txBody>
          <a:bodyPr wrap="none" rtlCol="0">
            <a:spAutoFit/>
          </a:bodyPr>
          <a:p>
            <a:pPr algn="l"/>
            <a:r>
              <a:rPr lang="en-US" sz="1000" b="1">
                <a:solidFill>
                  <a:schemeClr val="bg1"/>
                </a:solidFill>
              </a:rPr>
              <a:t>Projetos pessoais:</a:t>
            </a:r>
            <a:r>
              <a:rPr lang="pt-PT" altLang="en-US" sz="1000" b="1">
                <a:solidFill>
                  <a:schemeClr val="bg1"/>
                </a:solidFill>
              </a:rPr>
              <a:t> </a:t>
            </a:r>
            <a:r>
              <a:rPr lang="en-US" sz="1000" b="1">
                <a:solidFill>
                  <a:schemeClr val="bg1"/>
                </a:solidFill>
              </a:rPr>
              <a:t>Construção de aplicações Serverless AWS</a:t>
            </a:r>
            <a:endParaRPr lang="en-US" sz="1000" b="1">
              <a:solidFill>
                <a:schemeClr val="bg1"/>
              </a:solidFill>
            </a:endParaRPr>
          </a:p>
          <a:p>
            <a:pPr algn="l"/>
            <a:r>
              <a:rPr lang="en-US" sz="1000" b="1">
                <a:solidFill>
                  <a:schemeClr val="bg1"/>
                </a:solidFill>
              </a:rPr>
              <a:t>Recursos</a:t>
            </a:r>
            <a:endParaRPr lang="en-US"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607060" y="4333240"/>
            <a:ext cx="3116580" cy="245110"/>
          </a:xfrm>
          <a:prstGeom prst="rect">
            <a:avLst/>
          </a:prstGeom>
          <a:noFill/>
        </p:spPr>
        <p:txBody>
          <a:bodyPr wrap="none" rtlCol="0">
            <a:spAutoFit/>
          </a:bodyPr>
          <a:p>
            <a:pPr algn="l"/>
            <a:r>
              <a:rPr lang="en-US" sz="1000" b="1">
                <a:solidFill>
                  <a:schemeClr val="bg1"/>
                </a:solidFill>
              </a:rPr>
              <a:t>Documentação da AWS</a:t>
            </a:r>
            <a:r>
              <a:rPr lang="pt-PT" altLang="en-US" sz="1000" b="1">
                <a:solidFill>
                  <a:schemeClr val="bg1"/>
                </a:solidFill>
              </a:rPr>
              <a:t> </a:t>
            </a:r>
            <a:r>
              <a:rPr lang="en-US" sz="1000" b="1">
                <a:solidFill>
                  <a:schemeClr val="bg1"/>
                </a:solidFill>
              </a:rPr>
              <a:t>Tutoriais da AWS</a:t>
            </a:r>
            <a:endParaRPr lang="en-US" sz="1000" b="1">
              <a:solidFill>
                <a:schemeClr val="bg1"/>
              </a:solidFill>
            </a:endParaRPr>
          </a:p>
        </p:txBody>
      </p:sp>
      <p:sp>
        <p:nvSpPr>
          <p:cNvPr id="31" name="Text Box 30"/>
          <p:cNvSpPr txBox="1"/>
          <p:nvPr/>
        </p:nvSpPr>
        <p:spPr>
          <a:xfrm>
            <a:off x="452120" y="5102860"/>
            <a:ext cx="4838700" cy="1322070"/>
          </a:xfrm>
          <a:prstGeom prst="rect">
            <a:avLst/>
          </a:prstGeom>
          <a:noFill/>
        </p:spPr>
        <p:txBody>
          <a:bodyPr wrap="none" rtlCol="0">
            <a:spAutoFit/>
          </a:bodyPr>
          <a:p>
            <a:pPr algn="l"/>
            <a:r>
              <a:rPr lang="en-US" sz="1000" b="1">
                <a:solidFill>
                  <a:schemeClr val="bg1"/>
                </a:solidFill>
              </a:rPr>
              <a:t>Esta rotina pode ser adaptada de acordo com as necessidades e </a:t>
            </a:r>
            <a:endParaRPr lang="en-US" sz="1000" b="1">
              <a:solidFill>
                <a:schemeClr val="bg1"/>
              </a:solidFill>
            </a:endParaRPr>
          </a:p>
          <a:p>
            <a:pPr algn="l"/>
            <a:r>
              <a:rPr lang="en-US" sz="1000" b="1">
                <a:solidFill>
                  <a:schemeClr val="bg1"/>
                </a:solidFill>
              </a:rPr>
              <a:t>objetivos do aluno.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Por exemplo, alunos com experiência em desenvolvimento de </a:t>
            </a:r>
            <a:endParaRPr lang="en-US" sz="1000" b="1">
              <a:solidFill>
                <a:schemeClr val="bg1"/>
              </a:solidFill>
            </a:endParaRPr>
          </a:p>
          <a:p>
            <a:pPr algn="l"/>
            <a:r>
              <a:rPr lang="en-US" sz="1000" b="1">
                <a:solidFill>
                  <a:schemeClr val="bg1"/>
                </a:solidFill>
              </a:rPr>
              <a:t>software podem avançar mais rapidamente no conteúdo.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Alunos com menos experiência podem dedicar mais tempo ao </a:t>
            </a:r>
            <a:endParaRPr lang="en-US" sz="1000" b="1">
              <a:solidFill>
                <a:schemeClr val="bg1"/>
              </a:solidFill>
            </a:endParaRPr>
          </a:p>
          <a:p>
            <a:pPr algn="l"/>
            <a:r>
              <a:rPr lang="en-US" sz="1000" b="1">
                <a:solidFill>
                  <a:schemeClr val="bg1"/>
                </a:solidFill>
              </a:rPr>
              <a:t>estudo dos conceitos básicos.</a:t>
            </a:r>
            <a:endParaRPr lang="en-US" sz="1000" b="1">
              <a:solidFill>
                <a:schemeClr val="bg1"/>
              </a:solidFill>
            </a:endParaRPr>
          </a:p>
        </p:txBody>
      </p:sp>
      <p:sp>
        <p:nvSpPr>
          <p:cNvPr id="3" name="Text Box 2"/>
          <p:cNvSpPr txBox="1"/>
          <p:nvPr/>
        </p:nvSpPr>
        <p:spPr>
          <a:xfrm>
            <a:off x="607060" y="939165"/>
            <a:ext cx="3203575" cy="245110"/>
          </a:xfrm>
          <a:prstGeom prst="rect">
            <a:avLst/>
          </a:prstGeom>
          <a:noFill/>
        </p:spPr>
        <p:txBody>
          <a:bodyPr wrap="none" rtlCol="0">
            <a:spAutoFit/>
          </a:bodyPr>
          <a:p>
            <a:pPr algn="l"/>
            <a:r>
              <a:rPr lang="en-US" sz="1000" b="1">
                <a:solidFill>
                  <a:schemeClr val="bg1"/>
                </a:solidFill>
              </a:rPr>
              <a:t>Semana 1-2</a:t>
            </a:r>
            <a:r>
              <a:rPr lang="pt-PT" altLang="en-US" sz="1000" b="1">
                <a:solidFill>
                  <a:schemeClr val="bg1"/>
                </a:solidFill>
              </a:rPr>
              <a:t>: </a:t>
            </a:r>
            <a:r>
              <a:rPr lang="en-US" sz="1000" b="1">
                <a:solidFill>
                  <a:schemeClr val="bg1"/>
                </a:solidFill>
              </a:rPr>
              <a:t>Introdução a Serverless AWS</a:t>
            </a:r>
            <a:endParaRPr lang="en-US" sz="1000" b="1">
              <a:solidFill>
                <a:schemeClr val="bg1"/>
              </a:solidFill>
            </a:endParaRPr>
          </a:p>
        </p:txBody>
      </p:sp>
      <p:sp>
        <p:nvSpPr>
          <p:cNvPr id="4" name="Text Box 3"/>
          <p:cNvSpPr txBox="1"/>
          <p:nvPr/>
        </p:nvSpPr>
        <p:spPr>
          <a:xfrm>
            <a:off x="656590" y="3760470"/>
            <a:ext cx="3357880" cy="245110"/>
          </a:xfrm>
          <a:prstGeom prst="rect">
            <a:avLst/>
          </a:prstGeom>
          <a:noFill/>
        </p:spPr>
        <p:txBody>
          <a:bodyPr wrap="none" rtlCol="0">
            <a:spAutoFit/>
          </a:bodyPr>
          <a:p>
            <a:pPr algn="l"/>
            <a:r>
              <a:rPr lang="en-US" sz="1000" b="1">
                <a:solidFill>
                  <a:schemeClr val="bg1"/>
                </a:solidFill>
              </a:rPr>
              <a:t>Estudo autônomo:</a:t>
            </a:r>
            <a:r>
              <a:rPr lang="pt-PT" altLang="en-US" sz="1000" b="1">
                <a:solidFill>
                  <a:schemeClr val="bg1"/>
                </a:solidFill>
              </a:rPr>
              <a:t> </a:t>
            </a:r>
            <a:r>
              <a:rPr lang="en-US" sz="1000" b="1">
                <a:solidFill>
                  <a:schemeClr val="bg1"/>
                </a:solidFill>
              </a:rPr>
              <a:t>Leitura de documentação</a:t>
            </a:r>
            <a:endParaRPr lang="en-US"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894580" cy="1014730"/>
          </a:xfrm>
          <a:prstGeom prst="rect">
            <a:avLst/>
          </a:prstGeom>
          <a:noFill/>
        </p:spPr>
        <p:txBody>
          <a:bodyPr wrap="none" rtlCol="0">
            <a:spAutoFit/>
          </a:bodyPr>
          <a:p>
            <a:pPr algn="l"/>
            <a:r>
              <a:rPr lang="en-US" sz="1000" b="1">
                <a:solidFill>
                  <a:schemeClr val="bg1"/>
                </a:solidFill>
              </a:rPr>
              <a:t>Estabeleça metas realistas. Não tente aprender tudo de uma vez.</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Comece com os conceitos básicos e avance gradualmente.</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Crie um cronograma e cumpra-o. Ter um plano o ajudará a se </a:t>
            </a:r>
            <a:endParaRPr lang="en-US" sz="1000" b="1">
              <a:solidFill>
                <a:schemeClr val="bg1"/>
              </a:solidFill>
            </a:endParaRPr>
          </a:p>
          <a:p>
            <a:pPr algn="l"/>
            <a:r>
              <a:rPr lang="en-US" sz="1000" b="1">
                <a:solidFill>
                  <a:schemeClr val="bg1"/>
                </a:solidFill>
              </a:rPr>
              <a:t>manter motivado e no caminho certo.</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5175885" cy="1014730"/>
          </a:xfrm>
          <a:prstGeom prst="rect">
            <a:avLst/>
          </a:prstGeom>
          <a:noFill/>
        </p:spPr>
        <p:txBody>
          <a:bodyPr wrap="none" rtlCol="0">
            <a:spAutoFit/>
          </a:bodyPr>
          <a:p>
            <a:pPr algn="l"/>
            <a:r>
              <a:rPr lang="en-US" sz="1000" b="1">
                <a:solidFill>
                  <a:schemeClr val="bg1"/>
                </a:solidFill>
              </a:rPr>
              <a:t>Encontre um grupo de estudo. Trabalhar com outras pessoas </a:t>
            </a:r>
            <a:endParaRPr lang="en-US" sz="1000" b="1">
              <a:solidFill>
                <a:schemeClr val="bg1"/>
              </a:solidFill>
            </a:endParaRPr>
          </a:p>
          <a:p>
            <a:pPr algn="l"/>
            <a:r>
              <a:rPr lang="en-US" sz="1000" b="1">
                <a:solidFill>
                  <a:schemeClr val="bg1"/>
                </a:solidFill>
              </a:rPr>
              <a:t>pode ajudá-lo a aprender e resolver problemas.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Não tenha medo de pedir ajuda. Se você ficar preso em um conceito, </a:t>
            </a:r>
            <a:endParaRPr lang="en-US" sz="1000" b="1">
              <a:solidFill>
                <a:schemeClr val="bg1"/>
              </a:solidFill>
            </a:endParaRPr>
          </a:p>
          <a:p>
            <a:pPr algn="l"/>
            <a:r>
              <a:rPr lang="en-US" sz="1000" b="1">
                <a:solidFill>
                  <a:schemeClr val="bg1"/>
                </a:solidFill>
              </a:rPr>
              <a:t>não tenha medo de procurar ajuda do seu instrutor, de um amigo ou</a:t>
            </a:r>
            <a:endParaRPr lang="en-US" sz="1000" b="1">
              <a:solidFill>
                <a:schemeClr val="bg1"/>
              </a:solidFill>
            </a:endParaRPr>
          </a:p>
          <a:p>
            <a:pPr algn="l"/>
            <a:r>
              <a:rPr lang="en-US" sz="1000" b="1">
                <a:solidFill>
                  <a:schemeClr val="bg1"/>
                </a:solidFill>
              </a:rPr>
              <a:t> de um grupo de discussão online.</a:t>
            </a:r>
            <a:endParaRPr lang="en-US" sz="1000" b="1">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1955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305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31405" y="3761740"/>
            <a:ext cx="15551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rgbClr val="00B050"/>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9395" y="3088005"/>
            <a:ext cx="104902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78460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Use Lambda Power Tuning for</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perf/cost tuning</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158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9169400" y="4380230"/>
            <a:ext cx="5080" cy="372745"/>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109335" y="5963920"/>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5587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6"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3"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16040"/>
            <a:ext cx="11713210" cy="275590"/>
          </a:xfrm>
          <a:prstGeom prst="rect">
            <a:avLst/>
          </a:prstGeom>
          <a:noFill/>
        </p:spPr>
        <p:txBody>
          <a:bodyPr wrap="square" rtlCol="0" anchor="t">
            <a:spAutoFit/>
          </a:bodyPr>
          <a:p>
            <a:r>
              <a:rPr lang="en-US" sz="1200">
                <a:hlinkClick r:id="rId6" action="ppaction://hlinkfile"/>
              </a:rPr>
              <a:t>https://aws.amazon.com/blogs/compute/increasing-real-time-stream-processing-performance-with-amazon-kinesis-data-streams-enhanced-fan-out-and-aws-lambda/</a:t>
            </a:r>
            <a:endParaRPr lang="en-US" sz="1200"/>
          </a:p>
        </p:txBody>
      </p:sp>
      <p:pic>
        <p:nvPicPr>
          <p:cNvPr id="3" name="Picture 2"/>
          <p:cNvPicPr>
            <a:picLocks noChangeAspect="1"/>
          </p:cNvPicPr>
          <p:nvPr/>
        </p:nvPicPr>
        <p:blipFill>
          <a:blip r:embed="rId7"/>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Arial" panose="02080604020202020204" pitchFamily="34" charset="0"/>
                <a:cs typeface="Arial" panose="02080604020202020204" pitchFamily="34" charset="0"/>
              </a:rPr>
              <a:t>Order Orchestrate</a:t>
            </a:r>
            <a:endParaRPr lang="pt-PT" altLang="en-US" sz="1200" dirty="0">
              <a:solidFill>
                <a:srgbClr val="FF4F8B"/>
              </a:solidFill>
              <a:latin typeface="Arial" panose="02080604020202020204" pitchFamily="34" charset="0"/>
              <a:cs typeface="Arial" panose="02080604020202020204" pitchFamily="3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4" name="Flowchart: Document 3"/>
          <p:cNvSpPr/>
          <p:nvPr/>
        </p:nvSpPr>
        <p:spPr>
          <a:xfrm rot="16200000">
            <a:off x="-90170" y="80645"/>
            <a:ext cx="6875780" cy="6696075"/>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24135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Project Tracking Bus 2023 - Serverless</a:t>
            </a:r>
            <a:endParaRPr lang="pt-PT" altLang="en-US" sz="2000" b="1" dirty="0">
              <a:solidFill>
                <a:schemeClr val="bg1"/>
              </a:solidFill>
            </a:endParaRPr>
          </a:p>
        </p:txBody>
      </p:sp>
      <p:sp>
        <p:nvSpPr>
          <p:cNvPr id="54" name="Rectangle 53"/>
          <p:cNvSpPr/>
          <p:nvPr/>
        </p:nvSpPr>
        <p:spPr>
          <a:xfrm>
            <a:off x="4336415" y="126809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 name="TextBox 16"/>
          <p:cNvSpPr txBox="1">
            <a:spLocks noChangeArrowheads="1"/>
          </p:cNvSpPr>
          <p:nvPr/>
        </p:nvSpPr>
        <p:spPr bwMode="auto">
          <a:xfrm>
            <a:off x="4333875" y="195516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3114" y="14154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p:cNvSpPr txBox="1">
            <a:spLocks noChangeArrowheads="1"/>
          </p:cNvSpPr>
          <p:nvPr/>
        </p:nvSpPr>
        <p:spPr bwMode="auto">
          <a:xfrm>
            <a:off x="5817235" y="195516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0750" y="1406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7839075" y="4566285"/>
            <a:ext cx="5759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08950" y="3390900"/>
            <a:ext cx="13512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89605" y="179895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335655" y="140652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vehicles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6351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5"/>
          <a:srcRect/>
          <a:stretch>
            <a:fillRect/>
          </a:stretch>
        </p:blipFill>
        <p:spPr bwMode="auto">
          <a:xfrm>
            <a:off x="2300601" y="14693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0075" y="2260600"/>
            <a:ext cx="15646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785" y="1580515"/>
            <a:ext cx="448310" cy="358775"/>
          </a:xfrm>
          <a:prstGeom prst="rect">
            <a:avLst/>
          </a:prstGeom>
        </p:spPr>
      </p:pic>
      <p:cxnSp>
        <p:nvCxnSpPr>
          <p:cNvPr id="32" name="Straight Arrow Connector 31"/>
          <p:cNvCxnSpPr/>
          <p:nvPr/>
        </p:nvCxnSpPr>
        <p:spPr>
          <a:xfrm>
            <a:off x="1239520" y="1800225"/>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203200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7056120" y="196913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4725" y="14319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4"/>
          <p:cNvCxnSpPr/>
          <p:nvPr/>
        </p:nvCxnSpPr>
        <p:spPr>
          <a:xfrm>
            <a:off x="6553835" y="163512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Rectangle 53"/>
          <p:cNvSpPr/>
          <p:nvPr/>
        </p:nvSpPr>
        <p:spPr>
          <a:xfrm>
            <a:off x="4341495" y="270573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7" name="TextBox 16"/>
          <p:cNvSpPr txBox="1">
            <a:spLocks noChangeArrowheads="1"/>
          </p:cNvSpPr>
          <p:nvPr/>
        </p:nvSpPr>
        <p:spPr bwMode="auto">
          <a:xfrm>
            <a:off x="4338955" y="339280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8194" y="28530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5822315" y="339280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5830" y="28441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Arrow Connector 41"/>
          <p:cNvCxnSpPr/>
          <p:nvPr/>
        </p:nvCxnSpPr>
        <p:spPr>
          <a:xfrm>
            <a:off x="5109210" y="307276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3" name="TextBox 19"/>
          <p:cNvSpPr txBox="1">
            <a:spLocks noChangeArrowheads="1"/>
          </p:cNvSpPr>
          <p:nvPr/>
        </p:nvSpPr>
        <p:spPr bwMode="auto">
          <a:xfrm>
            <a:off x="7061200" y="340677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9805" y="2869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p:nvPr/>
        </p:nvCxnSpPr>
        <p:spPr>
          <a:xfrm>
            <a:off x="6558915" y="307276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Rectangle 53"/>
          <p:cNvSpPr/>
          <p:nvPr/>
        </p:nvSpPr>
        <p:spPr>
          <a:xfrm>
            <a:off x="4346575" y="417385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48" name="TextBox 16"/>
          <p:cNvSpPr txBox="1">
            <a:spLocks noChangeArrowheads="1"/>
          </p:cNvSpPr>
          <p:nvPr/>
        </p:nvSpPr>
        <p:spPr bwMode="auto">
          <a:xfrm>
            <a:off x="4344035" y="486092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33274" y="4321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p:cNvSpPr txBox="1">
            <a:spLocks noChangeArrowheads="1"/>
          </p:cNvSpPr>
          <p:nvPr/>
        </p:nvSpPr>
        <p:spPr bwMode="auto">
          <a:xfrm>
            <a:off x="5827395" y="486092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10910" y="4312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Straight Arrow Connector 51"/>
          <p:cNvCxnSpPr/>
          <p:nvPr/>
        </p:nvCxnSpPr>
        <p:spPr>
          <a:xfrm>
            <a:off x="5114290" y="454088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 name="TextBox 19"/>
          <p:cNvSpPr txBox="1">
            <a:spLocks noChangeArrowheads="1"/>
          </p:cNvSpPr>
          <p:nvPr/>
        </p:nvSpPr>
        <p:spPr bwMode="auto">
          <a:xfrm>
            <a:off x="7066280" y="487489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304885" y="43376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6563995" y="454088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538970" y="1268095"/>
            <a:ext cx="1764665" cy="417449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Amazon EventBridge</a:t>
            </a:r>
            <a:endParaRPr lang="pt-PT" altLang="en-US" sz="1200" dirty="0">
              <a:solidFill>
                <a:srgbClr val="FF4F8B"/>
              </a:solidFill>
              <a:latin typeface="Inter Light" panose="02000403000000020004" charset="0"/>
              <a:cs typeface="Inter Light" panose="02000403000000020004" charset="0"/>
            </a:endParaRPr>
          </a:p>
        </p:txBody>
      </p:sp>
      <p:pic>
        <p:nvPicPr>
          <p:cNvPr id="57"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538970" y="1279525"/>
            <a:ext cx="337820" cy="337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315" y="3978910"/>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8326755" y="4792980"/>
            <a:ext cx="9588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8439785" y="418909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2"/>
          <p:cNvSpPr txBox="1">
            <a:spLocks noChangeArrowheads="1"/>
          </p:cNvSpPr>
          <p:nvPr/>
        </p:nvSpPr>
        <p:spPr bwMode="auto">
          <a:xfrm>
            <a:off x="9958070" y="4794885"/>
            <a:ext cx="9588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Rules</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1" name="TextBox 18"/>
          <p:cNvSpPr txBox="1">
            <a:spLocks noChangeArrowheads="1"/>
          </p:cNvSpPr>
          <p:nvPr/>
        </p:nvSpPr>
        <p:spPr bwMode="auto">
          <a:xfrm>
            <a:off x="8154988" y="3358354"/>
            <a:ext cx="11874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Checkout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2" name="Graphic 8"/>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528050" y="29043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67939" y="34138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99689" y="41123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74289" y="274705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2"/>
          <p:cNvSpPr txBox="1">
            <a:spLocks noChangeArrowheads="1"/>
          </p:cNvSpPr>
          <p:nvPr/>
        </p:nvSpPr>
        <p:spPr bwMode="auto">
          <a:xfrm>
            <a:off x="9933575" y="223136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Custom</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 bus</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8" name="Graphic 16"/>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10168097" y="17741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7345" y="558800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5608320"/>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2705735"/>
            <a:ext cx="1560830" cy="5949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4930" y="3297555"/>
            <a:ext cx="1560830" cy="14585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479" y="4911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01625" y="5775325"/>
            <a:ext cx="1572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713862" y="538099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1109149" y="490950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62605" y="296799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trips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4" name="TextBox 17"/>
          <p:cNvSpPr txBox="1">
            <a:spLocks noChangeArrowheads="1"/>
          </p:cNvSpPr>
          <p:nvPr/>
        </p:nvSpPr>
        <p:spPr bwMode="auto">
          <a:xfrm>
            <a:off x="2959735" y="441071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833120"/>
            <a:ext cx="10426700" cy="51460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2" name="Graphic 12"/>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1617187" y="825183"/>
            <a:ext cx="381000" cy="381000"/>
          </a:xfrm>
          <a:prstGeom prst="rect">
            <a:avLst/>
          </a:prstGeom>
        </p:spPr>
      </p:pic>
      <p:cxnSp>
        <p:nvCxnSpPr>
          <p:cNvPr id="4" name="Straight Arrow Connector 3"/>
          <p:cNvCxnSpPr/>
          <p:nvPr/>
        </p:nvCxnSpPr>
        <p:spPr>
          <a:xfrm flipH="1" flipV="1">
            <a:off x="9151620" y="4565650"/>
            <a:ext cx="781685"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40690" y="635000"/>
            <a:ext cx="5486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4" name="Flowchart: Document 3"/>
          <p:cNvSpPr/>
          <p:nvPr/>
        </p:nvSpPr>
        <p:spPr>
          <a:xfrm rot="16200000">
            <a:off x="-704850" y="668655"/>
            <a:ext cx="6930390" cy="5539740"/>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Prerequisites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532505" cy="398780"/>
          </a:xfrm>
          <a:prstGeom prst="rect">
            <a:avLst/>
          </a:prstGeom>
          <a:noFill/>
        </p:spPr>
        <p:txBody>
          <a:bodyPr wrap="none" rtlCol="0">
            <a:spAutoFit/>
          </a:bodyPr>
          <a:p>
            <a:pPr algn="l"/>
            <a:r>
              <a:rPr lang="pt-PT" altLang="en-US" sz="2000" b="1" dirty="0">
                <a:solidFill>
                  <a:schemeClr val="bg1"/>
                </a:solidFill>
                <a:sym typeface="+mn-ea"/>
              </a:rPr>
              <a:t>Prerequisites and Tools</a:t>
            </a:r>
            <a:endParaRPr lang="pt-PT" altLang="en-US" sz="2000" b="1">
              <a:solidFill>
                <a:schemeClr val="bg1"/>
              </a:solidFill>
            </a:endParaRPr>
          </a:p>
        </p:txBody>
      </p:sp>
      <p:sp>
        <p:nvSpPr>
          <p:cNvPr id="2" name="Text Box 1"/>
          <p:cNvSpPr txBox="1"/>
          <p:nvPr/>
        </p:nvSpPr>
        <p:spPr>
          <a:xfrm>
            <a:off x="525780" y="1101090"/>
            <a:ext cx="7098665" cy="1814830"/>
          </a:xfrm>
          <a:prstGeom prst="rect">
            <a:avLst/>
          </a:prstGeom>
          <a:noFill/>
        </p:spPr>
        <p:txBody>
          <a:bodyPr wrap="square" rtlCol="0">
            <a:spAutoFit/>
          </a:bodyPr>
          <a:p>
            <a:pPr indent="0" algn="l">
              <a:buFont typeface="Arial" panose="02080604020202020204" pitchFamily="34" charset="0"/>
              <a:buNone/>
            </a:pPr>
            <a:r>
              <a:rPr lang="en-US" sz="1600">
                <a:solidFill>
                  <a:schemeClr val="bg1"/>
                </a:solidFill>
                <a:sym typeface="+mn-ea"/>
              </a:rPr>
              <a:t>5 main Prerequisites;</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endParaRPr>
          </a:p>
          <a:p>
            <a:pPr marL="457200" indent="-457200" algn="l">
              <a:buAutoNum type="arabicPeriod"/>
            </a:pPr>
            <a:r>
              <a:rPr lang="en-US" sz="1600">
                <a:solidFill>
                  <a:schemeClr val="bg1"/>
                </a:solidFill>
                <a:sym typeface="+mn-ea"/>
              </a:rPr>
              <a:t>AWS Account and User</a:t>
            </a:r>
            <a:endParaRPr lang="en-US" sz="1600">
              <a:solidFill>
                <a:schemeClr val="bg1"/>
              </a:solidFill>
            </a:endParaRPr>
          </a:p>
          <a:p>
            <a:pPr marL="457200" indent="-457200" algn="l">
              <a:buAutoNum type="arabicPeriod"/>
            </a:pPr>
            <a:r>
              <a:rPr lang="en-US" sz="1600">
                <a:solidFill>
                  <a:schemeClr val="bg1"/>
                </a:solidFill>
                <a:sym typeface="+mn-ea"/>
              </a:rPr>
              <a:t>AWS CLI</a:t>
            </a:r>
            <a:endParaRPr lang="en-US" sz="1600">
              <a:solidFill>
                <a:schemeClr val="bg1"/>
              </a:solidFill>
            </a:endParaRPr>
          </a:p>
          <a:p>
            <a:pPr marL="457200" indent="-457200" algn="l">
              <a:buAutoNum type="arabicPeriod"/>
            </a:pPr>
            <a:r>
              <a:rPr lang="pt-PT" altLang="en-US" sz="1600">
                <a:solidFill>
                  <a:schemeClr val="bg1"/>
                </a:solidFill>
                <a:sym typeface="+mn-ea"/>
              </a:rPr>
              <a:t>Python 3.10</a:t>
            </a:r>
            <a:endParaRPr lang="en-US" sz="1600">
              <a:solidFill>
                <a:schemeClr val="bg1"/>
              </a:solidFill>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Visual Studio Code</a:t>
            </a:r>
            <a:endParaRPr lang="en-US" sz="1600">
              <a:solidFill>
                <a:schemeClr val="bg1"/>
              </a:solidFill>
            </a:endParaRPr>
          </a:p>
          <a:p>
            <a:pPr marL="457200" indent="-457200" algn="l">
              <a:buAutoNum type="arabicPeriod"/>
            </a:pPr>
            <a:r>
              <a:rPr lang="en-US" sz="1600">
                <a:solidFill>
                  <a:schemeClr val="bg1"/>
                </a:solidFill>
                <a:sym typeface="+mn-ea"/>
              </a:rPr>
              <a:t>Postman</a:t>
            </a:r>
            <a:endParaRPr lang="en-US" sz="16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4" name="Flowchart: Document 3"/>
          <p:cNvSpPr/>
          <p:nvPr/>
        </p:nvSpPr>
        <p:spPr>
          <a:xfrm rot="16200000">
            <a:off x="-704850" y="668655"/>
            <a:ext cx="6930390" cy="5539740"/>
          </a:xfrm>
          <a:prstGeom prst="flowChartDocumen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AWS Cloud Development Kit (</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105150" cy="275590"/>
          </a:xfrm>
          <a:prstGeom prst="rect">
            <a:avLst/>
          </a:prstGeom>
          <a:noFill/>
        </p:spPr>
        <p:txBody>
          <a:bodyPr wrap="none" rtlCol="0">
            <a:spAutoFit/>
          </a:bodyPr>
          <a:p>
            <a:pPr algn="l"/>
            <a:r>
              <a:rPr lang="en-US" sz="1200">
                <a:solidFill>
                  <a:schemeClr val="bg1"/>
                </a:solidFill>
              </a:rPr>
              <a:t>https://github.com/weder96/poc-cd</a:t>
            </a:r>
            <a:r>
              <a:rPr lang="pt-PT" altLang="en-US" sz="1200">
                <a:solidFill>
                  <a:schemeClr val="bg1"/>
                </a:solidFill>
              </a:rPr>
              <a:t>1</a:t>
            </a:r>
            <a:r>
              <a:rPr lang="en-US" sz="1200">
                <a:solidFill>
                  <a:schemeClr val="bg1"/>
                </a:solidFill>
              </a:rPr>
              <a:t>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168400"/>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123305" y="6211570"/>
            <a:ext cx="570547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759575" y="6262370"/>
            <a:ext cx="4817110" cy="368300"/>
          </a:xfrm>
          <a:prstGeom prst="rect">
            <a:avLst/>
          </a:prstGeom>
          <a:noFill/>
        </p:spPr>
        <p:txBody>
          <a:bodyPr wrap="none" rtlCol="0">
            <a:spAutoFit/>
          </a:bodyPr>
          <a:p>
            <a:pPr algn="l"/>
            <a:r>
              <a:rPr lang="en-US">
                <a:solidFill>
                  <a:schemeClr val="bg1"/>
                </a:solidFill>
              </a:rPr>
              <a:t>https://hands-on.cloud/install-aws-cdk-guide/</a:t>
            </a:r>
            <a:endParaRPr lang="en-US">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616075"/>
            <a:ext cx="3771900" cy="1181100"/>
          </a:xfrm>
          <a:prstGeom prst="rect">
            <a:avLst/>
          </a:prstGeom>
        </p:spPr>
      </p:pic>
      <p:sp>
        <p:nvSpPr>
          <p:cNvPr id="10" name="Title 1"/>
          <p:cNvSpPr>
            <a:spLocks noGrp="1"/>
          </p:cNvSpPr>
          <p:nvPr/>
        </p:nvSpPr>
        <p:spPr>
          <a:xfrm>
            <a:off x="317500" y="298005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45770" y="5496560"/>
            <a:ext cx="4038600" cy="1123950"/>
          </a:xfrm>
          <a:prstGeom prst="rect">
            <a:avLst/>
          </a:prstGeom>
        </p:spPr>
      </p:pic>
      <p:pic>
        <p:nvPicPr>
          <p:cNvPr id="13" name="Picture 12"/>
          <p:cNvPicPr>
            <a:picLocks noChangeAspect="1"/>
          </p:cNvPicPr>
          <p:nvPr/>
        </p:nvPicPr>
        <p:blipFill>
          <a:blip r:embed="rId4"/>
          <a:stretch>
            <a:fillRect/>
          </a:stretch>
        </p:blipFill>
        <p:spPr>
          <a:xfrm>
            <a:off x="408305" y="3789680"/>
            <a:ext cx="3321050" cy="1012825"/>
          </a:xfrm>
          <a:prstGeom prst="rect">
            <a:avLst/>
          </a:prstGeom>
        </p:spPr>
      </p:pic>
      <p:sp>
        <p:nvSpPr>
          <p:cNvPr id="14" name="Text Box 13"/>
          <p:cNvSpPr txBox="1"/>
          <p:nvPr/>
        </p:nvSpPr>
        <p:spPr>
          <a:xfrm>
            <a:off x="317500" y="3210560"/>
            <a:ext cx="11033125" cy="583565"/>
          </a:xfrm>
          <a:prstGeom prst="rect">
            <a:avLst/>
          </a:prstGeom>
          <a:noFill/>
        </p:spPr>
        <p:txBody>
          <a:bodyPr wrap="square" rtlCol="0" anchor="t">
            <a:spAutoFit/>
          </a:bodyPr>
          <a:p>
            <a:r>
              <a:rPr lang="en-US" sz="1600">
                <a:solidFill>
                  <a:schemeClr val="bg1"/>
                </a:solidFill>
              </a:rPr>
              <a:t>Installing the AWS CDK is a breeze. Run the following command in your terminal or command prompt to install AWS CDK:</a:t>
            </a:r>
            <a:endParaRPr lang="en-US" sz="1600">
              <a:solidFill>
                <a:schemeClr val="bg1"/>
              </a:solidFill>
            </a:endParaRPr>
          </a:p>
        </p:txBody>
      </p:sp>
      <p:sp>
        <p:nvSpPr>
          <p:cNvPr id="15" name="Title 1"/>
          <p:cNvSpPr>
            <a:spLocks noGrp="1"/>
          </p:cNvSpPr>
          <p:nvPr/>
        </p:nvSpPr>
        <p:spPr>
          <a:xfrm>
            <a:off x="367030" y="50558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416165" y="6211570"/>
            <a:ext cx="436308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433945" y="6268085"/>
            <a:ext cx="4304030" cy="337185"/>
          </a:xfrm>
          <a:prstGeom prst="rect">
            <a:avLst/>
          </a:prstGeom>
          <a:noFill/>
        </p:spPr>
        <p:txBody>
          <a:bodyPr wrap="none" rtlCol="0">
            <a:spAutoFit/>
          </a:bodyPr>
          <a:p>
            <a:pPr algn="l"/>
            <a:r>
              <a:rPr lang="en-US" sz="1600">
                <a:solidFill>
                  <a:schemeClr val="bg1"/>
                </a:solidFill>
              </a:rPr>
              <a:t>https://hands-on.cloud/install-aws-cdk-guide/</a:t>
            </a:r>
            <a:endParaRPr lang="en-US" sz="16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360426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 cdk synth</a:t>
            </a:r>
            <a:endParaRPr lang="en-US" sz="1200">
              <a:solidFill>
                <a:schemeClr val="bg1"/>
              </a:solidFill>
            </a:endParaRPr>
          </a:p>
        </p:txBody>
      </p:sp>
      <p:sp>
        <p:nvSpPr>
          <p:cNvPr id="19" name="Text Box 18"/>
          <p:cNvSpPr txBox="1"/>
          <p:nvPr/>
        </p:nvSpPr>
        <p:spPr>
          <a:xfrm>
            <a:off x="435610" y="3912870"/>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cdk bootstrap</a:t>
            </a:r>
            <a:endParaRPr lang="en-US" sz="1200">
              <a:solidFill>
                <a:schemeClr val="bg1"/>
              </a:solidFill>
            </a:endParaRPr>
          </a:p>
        </p:txBody>
      </p:sp>
      <p:pic>
        <p:nvPicPr>
          <p:cNvPr id="2" name="Picture 1"/>
          <p:cNvPicPr>
            <a:picLocks noChangeAspect="1"/>
          </p:cNvPicPr>
          <p:nvPr/>
        </p:nvPicPr>
        <p:blipFill>
          <a:blip r:embed="rId3"/>
          <a:stretch>
            <a:fillRect/>
          </a:stretch>
        </p:blipFill>
        <p:spPr>
          <a:xfrm>
            <a:off x="469900"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sz="1600">
                <a:solidFill>
                  <a:schemeClr val="bg1"/>
                </a:solidFill>
              </a:rPr>
              <a:t>You’re ready to deploy your AWS CDK app with your synthesized CloudFormation templates and bootstrapped stack. To do this, run the </a:t>
            </a:r>
            <a:r>
              <a:rPr sz="1600" b="1">
                <a:solidFill>
                  <a:schemeClr val="bg1"/>
                </a:solidFill>
              </a:rPr>
              <a:t>cdk deploy</a:t>
            </a:r>
            <a:r>
              <a:rPr sz="1600">
                <a:solidFill>
                  <a:schemeClr val="bg1"/>
                </a:solidFill>
              </a:rPr>
              <a:t> command in your 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492250"/>
            <a:ext cx="5433695" cy="1167765"/>
          </a:xfrm>
          <a:prstGeom prst="rect">
            <a:avLst/>
          </a:prstGeom>
        </p:spPr>
      </p:pic>
      <p:sp>
        <p:nvSpPr>
          <p:cNvPr id="18" name="Text Box 17"/>
          <p:cNvSpPr txBox="1"/>
          <p:nvPr/>
        </p:nvSpPr>
        <p:spPr>
          <a:xfrm>
            <a:off x="2451735" y="178943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deploy</a:t>
            </a:r>
            <a:endParaRPr lang="pt-PT" altLang="en-US" sz="1200">
              <a:solidFill>
                <a:schemeClr val="bg1"/>
              </a:solidFill>
            </a:endParaRPr>
          </a:p>
        </p:txBody>
      </p:sp>
      <p:pic>
        <p:nvPicPr>
          <p:cNvPr id="6" name="Picture 5"/>
          <p:cNvPicPr>
            <a:picLocks noChangeAspect="1"/>
          </p:cNvPicPr>
          <p:nvPr/>
        </p:nvPicPr>
        <p:blipFill>
          <a:blip r:embed="rId3"/>
          <a:stretch>
            <a:fillRect/>
          </a:stretch>
        </p:blipFill>
        <p:spPr>
          <a:xfrm>
            <a:off x="516890" y="3571875"/>
            <a:ext cx="6762750" cy="3101340"/>
          </a:xfrm>
          <a:prstGeom prst="rect">
            <a:avLst/>
          </a:prstGeom>
        </p:spPr>
      </p:pic>
      <p:sp>
        <p:nvSpPr>
          <p:cNvPr id="7" name="Text Box 6"/>
          <p:cNvSpPr txBox="1"/>
          <p:nvPr/>
        </p:nvSpPr>
        <p:spPr>
          <a:xfrm>
            <a:off x="444500" y="2660015"/>
            <a:ext cx="10780395" cy="829945"/>
          </a:xfrm>
          <a:prstGeom prst="rect">
            <a:avLst/>
          </a:prstGeom>
          <a:noFill/>
        </p:spPr>
        <p:txBody>
          <a:bodyPr wrap="square" rtlCol="0" anchor="t">
            <a:spAutoFit/>
          </a:bodyPr>
          <a:p>
            <a:pPr algn="l"/>
            <a:r>
              <a:rPr sz="1600">
                <a:solidFill>
                  <a:schemeClr val="bg1"/>
                </a:solidFill>
              </a:rPr>
              <a:t>This command deploys your CDK app to your AWS account,</a:t>
            </a:r>
            <a:r>
              <a:rPr sz="1600" b="1">
                <a:solidFill>
                  <a:schemeClr val="bg1"/>
                </a:solidFill>
              </a:rPr>
              <a:t> creating and updating the necessary AWS resources</a:t>
            </a:r>
            <a:r>
              <a:rPr sz="1600">
                <a:solidFill>
                  <a:schemeClr val="bg1"/>
                </a:solidFill>
              </a:rPr>
              <a:t> as defined in your CloudFormation templates. Once the deployment is complete, you can monitor and manage your deployed resources using the </a:t>
            </a:r>
            <a:r>
              <a:rPr sz="1600" b="1">
                <a:solidFill>
                  <a:schemeClr val="bg1"/>
                </a:solidFill>
              </a:rPr>
              <a:t>AWS Management Console 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347345" y="1494790"/>
            <a:ext cx="6669405" cy="1703705"/>
          </a:xfrm>
          <a:prstGeom prst="rect">
            <a:avLst/>
          </a:prstGeom>
        </p:spPr>
      </p:pic>
      <p:pic>
        <p:nvPicPr>
          <p:cNvPr id="4" name="Picture 3"/>
          <p:cNvPicPr>
            <a:picLocks noChangeAspect="1"/>
          </p:cNvPicPr>
          <p:nvPr/>
        </p:nvPicPr>
        <p:blipFill>
          <a:blip r:embed="rId3"/>
          <a:stretch>
            <a:fillRect/>
          </a:stretch>
        </p:blipFill>
        <p:spPr>
          <a:xfrm>
            <a:off x="3627755" y="3419475"/>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destroy</a:t>
            </a:r>
            <a:endParaRPr lang="pt-PT" altLang="en-US" sz="1200">
              <a:solidFill>
                <a:schemeClr val="bg1"/>
              </a:solidFill>
            </a:endParaRPr>
          </a:p>
        </p:txBody>
      </p:sp>
      <p:pic>
        <p:nvPicPr>
          <p:cNvPr id="4" name="Picture 3"/>
          <p:cNvPicPr>
            <a:picLocks noChangeAspect="1"/>
          </p:cNvPicPr>
          <p:nvPr/>
        </p:nvPicPr>
        <p:blipFill>
          <a:blip r:embed="rId3"/>
          <a:stretch>
            <a:fillRect/>
          </a:stretch>
        </p:blipFill>
        <p:spPr>
          <a:xfrm>
            <a:off x="459105" y="332676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3665855" y="167830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5048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9895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41078</Words>
  <Application>WPS Presentation</Application>
  <PresentationFormat>Widescreen</PresentationFormat>
  <Paragraphs>2300</Paragraphs>
  <Slides>130</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130</vt:i4>
      </vt:variant>
    </vt:vector>
  </HeadingPairs>
  <TitlesOfParts>
    <vt:vector size="153"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OpenSymbol</vt:lpstr>
      <vt:lpstr>Office Theme</vt:lpstr>
      <vt:lpstr>Conhecendo AWS Serverless com CDK, Java e Python</vt:lpstr>
      <vt:lpstr>Getting to know AWS Serverless with CDK, Java and Python</vt:lpstr>
      <vt:lpstr>PowerPoint 演示文稿</vt:lpstr>
      <vt:lpstr>PowerPoint 演示文稿</vt:lpstr>
      <vt:lpstr>Question  AI</vt:lpstr>
      <vt:lpstr>PowerPoint 演示文稿</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Serverless</vt:lpstr>
      <vt:lpstr>PowerPoint 演示文稿</vt:lpstr>
      <vt:lpstr>PowerPoint 演示文稿</vt:lpstr>
      <vt:lpstr>PowerPoint 演示文稿</vt:lpstr>
      <vt:lpstr>PowerPoint 演示文稿</vt:lpstr>
      <vt:lpstr>AWS Database</vt:lpstr>
      <vt:lpstr>PowerPoint 演示文稿</vt:lpstr>
      <vt:lpstr>PowerPoint 演示文稿</vt:lpstr>
      <vt:lpstr>AWS Application Integration</vt:lpstr>
      <vt:lpstr>AWS API  Gateway</vt:lpstr>
      <vt:lpstr>AWS Storage</vt:lpstr>
      <vt:lpstr>AWS Application Orchestration</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Invoke  Lambda functions</vt:lpstr>
      <vt:lpstr>PowerPoint 演示文稿</vt:lpstr>
      <vt:lpstr>PowerPoint 演示文稿</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Step Functions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Prerequisites  and  Tools</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Importants Resources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730</cp:revision>
  <dcterms:created xsi:type="dcterms:W3CDTF">2023-09-14T18:19:45Z</dcterms:created>
  <dcterms:modified xsi:type="dcterms:W3CDTF">2023-09-14T18:19:45Z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